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  <p:sldMasterId id="2147483687" r:id="rId3"/>
    <p:sldMasterId id="2147483701" r:id="rId4"/>
  </p:sldMasterIdLst>
  <p:notesMasterIdLst>
    <p:notesMasterId r:id="rId42"/>
  </p:notesMasterIdLst>
  <p:sldIdLst>
    <p:sldId id="335" r:id="rId5"/>
    <p:sldId id="336" r:id="rId6"/>
    <p:sldId id="257" r:id="rId7"/>
    <p:sldId id="258" r:id="rId8"/>
    <p:sldId id="259" r:id="rId9"/>
    <p:sldId id="337" r:id="rId10"/>
    <p:sldId id="338" r:id="rId11"/>
    <p:sldId id="339" r:id="rId12"/>
    <p:sldId id="333" r:id="rId13"/>
    <p:sldId id="334" r:id="rId14"/>
    <p:sldId id="340" r:id="rId15"/>
    <p:sldId id="260" r:id="rId16"/>
    <p:sldId id="261" r:id="rId17"/>
    <p:sldId id="345" r:id="rId18"/>
    <p:sldId id="262" r:id="rId19"/>
    <p:sldId id="349" r:id="rId20"/>
    <p:sldId id="350" r:id="rId21"/>
    <p:sldId id="263" r:id="rId22"/>
    <p:sldId id="352" r:id="rId23"/>
    <p:sldId id="353" r:id="rId24"/>
    <p:sldId id="325" r:id="rId25"/>
    <p:sldId id="326" r:id="rId26"/>
    <p:sldId id="327" r:id="rId27"/>
    <p:sldId id="328" r:id="rId28"/>
    <p:sldId id="348" r:id="rId29"/>
    <p:sldId id="266" r:id="rId30"/>
    <p:sldId id="267" r:id="rId31"/>
    <p:sldId id="341" r:id="rId32"/>
    <p:sldId id="343" r:id="rId33"/>
    <p:sldId id="347" r:id="rId34"/>
    <p:sldId id="346" r:id="rId35"/>
    <p:sldId id="354" r:id="rId36"/>
    <p:sldId id="355" r:id="rId37"/>
    <p:sldId id="357" r:id="rId38"/>
    <p:sldId id="358" r:id="rId39"/>
    <p:sldId id="268" r:id="rId40"/>
    <p:sldId id="351" r:id="rId41"/>
  </p:sldIdLst>
  <p:sldSz cx="12192000" cy="6858000"/>
  <p:notesSz cx="7559675" cy="10691813"/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5146F3-6C2B-4319-8697-558AFC48C6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EF505DD-B790-4E69-A553-5F01D904EE28}">
      <dgm:prSet/>
      <dgm:spPr/>
      <dgm:t>
        <a:bodyPr/>
        <a:lstStyle/>
        <a:p>
          <a:r>
            <a:rPr lang="en-US" b="1" dirty="0"/>
            <a:t>RUN.</a:t>
          </a:r>
          <a:r>
            <a:rPr lang="en-US" dirty="0"/>
            <a:t> Mainly used to build images and install applications and packages. Builds a new layer over an existing image by committing the results.</a:t>
          </a:r>
        </a:p>
      </dgm:t>
    </dgm:pt>
    <dgm:pt modelId="{002158FC-8D0F-42B2-A071-63F1F6153D6E}" type="parTrans" cxnId="{48DA77E5-8E9D-4278-BF28-D95EB647433B}">
      <dgm:prSet/>
      <dgm:spPr/>
      <dgm:t>
        <a:bodyPr/>
        <a:lstStyle/>
        <a:p>
          <a:endParaRPr lang="en-US"/>
        </a:p>
      </dgm:t>
    </dgm:pt>
    <dgm:pt modelId="{3762824E-CE88-4030-BD93-3621B7377C5B}" type="sibTrans" cxnId="{48DA77E5-8E9D-4278-BF28-D95EB647433B}">
      <dgm:prSet/>
      <dgm:spPr/>
      <dgm:t>
        <a:bodyPr/>
        <a:lstStyle/>
        <a:p>
          <a:endParaRPr lang="en-US"/>
        </a:p>
      </dgm:t>
    </dgm:pt>
    <dgm:pt modelId="{A87F9733-58AF-4AFD-9301-A5ED51CACFBD}">
      <dgm:prSet/>
      <dgm:spPr/>
      <dgm:t>
        <a:bodyPr/>
        <a:lstStyle/>
        <a:p>
          <a:r>
            <a:rPr lang="en-US" b="1"/>
            <a:t>CMD.</a:t>
          </a:r>
          <a:r>
            <a:rPr lang="en-US"/>
            <a:t> Sets default parameters that can be overridden from the Docker Command Line Interface (CLI) when a container is running.</a:t>
          </a:r>
        </a:p>
      </dgm:t>
    </dgm:pt>
    <dgm:pt modelId="{6CA0DCE5-12FA-4376-A0F5-29B589502A38}" type="parTrans" cxnId="{85B08FE7-81BC-40C4-B9E5-1CE405B5D77E}">
      <dgm:prSet/>
      <dgm:spPr/>
      <dgm:t>
        <a:bodyPr/>
        <a:lstStyle/>
        <a:p>
          <a:endParaRPr lang="en-US"/>
        </a:p>
      </dgm:t>
    </dgm:pt>
    <dgm:pt modelId="{AFC06A40-D480-4E9F-A321-DC6AC3DAD464}" type="sibTrans" cxnId="{85B08FE7-81BC-40C4-B9E5-1CE405B5D77E}">
      <dgm:prSet/>
      <dgm:spPr/>
      <dgm:t>
        <a:bodyPr/>
        <a:lstStyle/>
        <a:p>
          <a:endParaRPr lang="en-US"/>
        </a:p>
      </dgm:t>
    </dgm:pt>
    <dgm:pt modelId="{19AB2B01-62E9-4D45-967D-0A45E0F412B1}">
      <dgm:prSet/>
      <dgm:spPr/>
      <dgm:t>
        <a:bodyPr/>
        <a:lstStyle/>
        <a:p>
          <a:r>
            <a:rPr lang="en-US" b="1"/>
            <a:t>ENTRYPOINT.</a:t>
          </a:r>
          <a:r>
            <a:rPr lang="en-US"/>
            <a:t> Default parameters that cannot be overridden when Docker Containers run with CLI parameters.</a:t>
          </a:r>
        </a:p>
      </dgm:t>
    </dgm:pt>
    <dgm:pt modelId="{7F83F25F-4E67-4B91-BDD8-D1ECED29241C}" type="parTrans" cxnId="{BC2E6F4D-3E00-46C3-9AA3-340D91DE02FF}">
      <dgm:prSet/>
      <dgm:spPr/>
      <dgm:t>
        <a:bodyPr/>
        <a:lstStyle/>
        <a:p>
          <a:endParaRPr lang="en-US"/>
        </a:p>
      </dgm:t>
    </dgm:pt>
    <dgm:pt modelId="{415701AE-EF80-4229-8C52-89E970456C9F}" type="sibTrans" cxnId="{BC2E6F4D-3E00-46C3-9AA3-340D91DE02FF}">
      <dgm:prSet/>
      <dgm:spPr/>
      <dgm:t>
        <a:bodyPr/>
        <a:lstStyle/>
        <a:p>
          <a:endParaRPr lang="en-US"/>
        </a:p>
      </dgm:t>
    </dgm:pt>
    <dgm:pt modelId="{3C21DFDE-179F-48C3-BB31-D9499806F762}" type="pres">
      <dgm:prSet presAssocID="{695146F3-6C2B-4319-8697-558AFC48C6D4}" presName="root" presStyleCnt="0">
        <dgm:presLayoutVars>
          <dgm:dir/>
          <dgm:resizeHandles val="exact"/>
        </dgm:presLayoutVars>
      </dgm:prSet>
      <dgm:spPr/>
    </dgm:pt>
    <dgm:pt modelId="{357BCDD1-6A48-4758-AA72-8E9E9131716E}" type="pres">
      <dgm:prSet presAssocID="{7EF505DD-B790-4E69-A553-5F01D904EE28}" presName="compNode" presStyleCnt="0"/>
      <dgm:spPr/>
    </dgm:pt>
    <dgm:pt modelId="{DC3564D6-5BF2-4200-B353-663FDB388581}" type="pres">
      <dgm:prSet presAssocID="{7EF505DD-B790-4E69-A553-5F01D904EE28}" presName="bgRect" presStyleLbl="bgShp" presStyleIdx="0" presStyleCnt="3"/>
      <dgm:spPr/>
    </dgm:pt>
    <dgm:pt modelId="{2094C75D-DFCF-49C8-AF7D-92575FE65CD9}" type="pres">
      <dgm:prSet presAssocID="{7EF505DD-B790-4E69-A553-5F01D904EE2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77835DA-4CC1-4E40-98BB-C7552FFE45F9}" type="pres">
      <dgm:prSet presAssocID="{7EF505DD-B790-4E69-A553-5F01D904EE28}" presName="spaceRect" presStyleCnt="0"/>
      <dgm:spPr/>
    </dgm:pt>
    <dgm:pt modelId="{E92BEC39-F4CA-4D7A-901F-89C3AF6113E5}" type="pres">
      <dgm:prSet presAssocID="{7EF505DD-B790-4E69-A553-5F01D904EE28}" presName="parTx" presStyleLbl="revTx" presStyleIdx="0" presStyleCnt="3">
        <dgm:presLayoutVars>
          <dgm:chMax val="0"/>
          <dgm:chPref val="0"/>
        </dgm:presLayoutVars>
      </dgm:prSet>
      <dgm:spPr/>
    </dgm:pt>
    <dgm:pt modelId="{2DE21104-1CBE-453F-B0F1-E0E407511D0D}" type="pres">
      <dgm:prSet presAssocID="{3762824E-CE88-4030-BD93-3621B7377C5B}" presName="sibTrans" presStyleCnt="0"/>
      <dgm:spPr/>
    </dgm:pt>
    <dgm:pt modelId="{7D938066-FFCB-4464-B0CC-A593675749F2}" type="pres">
      <dgm:prSet presAssocID="{A87F9733-58AF-4AFD-9301-A5ED51CACFBD}" presName="compNode" presStyleCnt="0"/>
      <dgm:spPr/>
    </dgm:pt>
    <dgm:pt modelId="{92F2C72C-323C-4A88-86F5-5281282705B1}" type="pres">
      <dgm:prSet presAssocID="{A87F9733-58AF-4AFD-9301-A5ED51CACFBD}" presName="bgRect" presStyleLbl="bgShp" presStyleIdx="1" presStyleCnt="3"/>
      <dgm:spPr/>
    </dgm:pt>
    <dgm:pt modelId="{E597C38D-3840-43D5-BEA6-F1C89164FEEE}" type="pres">
      <dgm:prSet presAssocID="{A87F9733-58AF-4AFD-9301-A5ED51CACF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E899F594-282B-4ACD-857F-CEBA9AE0A1AB}" type="pres">
      <dgm:prSet presAssocID="{A87F9733-58AF-4AFD-9301-A5ED51CACFBD}" presName="spaceRect" presStyleCnt="0"/>
      <dgm:spPr/>
    </dgm:pt>
    <dgm:pt modelId="{848BCBA7-0DDB-4057-B71A-3DC552547C77}" type="pres">
      <dgm:prSet presAssocID="{A87F9733-58AF-4AFD-9301-A5ED51CACFBD}" presName="parTx" presStyleLbl="revTx" presStyleIdx="1" presStyleCnt="3">
        <dgm:presLayoutVars>
          <dgm:chMax val="0"/>
          <dgm:chPref val="0"/>
        </dgm:presLayoutVars>
      </dgm:prSet>
      <dgm:spPr/>
    </dgm:pt>
    <dgm:pt modelId="{F3D3D847-46C5-4F86-87E2-DDC9BC769FAD}" type="pres">
      <dgm:prSet presAssocID="{AFC06A40-D480-4E9F-A321-DC6AC3DAD464}" presName="sibTrans" presStyleCnt="0"/>
      <dgm:spPr/>
    </dgm:pt>
    <dgm:pt modelId="{4A922291-97C6-414C-934C-421A04211F3A}" type="pres">
      <dgm:prSet presAssocID="{19AB2B01-62E9-4D45-967D-0A45E0F412B1}" presName="compNode" presStyleCnt="0"/>
      <dgm:spPr/>
    </dgm:pt>
    <dgm:pt modelId="{B6EC696D-A32C-4655-BE80-9507850B6A99}" type="pres">
      <dgm:prSet presAssocID="{19AB2B01-62E9-4D45-967D-0A45E0F412B1}" presName="bgRect" presStyleLbl="bgShp" presStyleIdx="2" presStyleCnt="3"/>
      <dgm:spPr/>
    </dgm:pt>
    <dgm:pt modelId="{DD497A67-DF30-4B8F-B842-A33F4BE10A24}" type="pres">
      <dgm:prSet presAssocID="{19AB2B01-62E9-4D45-967D-0A45E0F412B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FF81FD08-2970-4CFC-A731-CBFC8CD9D30C}" type="pres">
      <dgm:prSet presAssocID="{19AB2B01-62E9-4D45-967D-0A45E0F412B1}" presName="spaceRect" presStyleCnt="0"/>
      <dgm:spPr/>
    </dgm:pt>
    <dgm:pt modelId="{2AD2C989-7C7D-40F1-8297-3B57E61FF187}" type="pres">
      <dgm:prSet presAssocID="{19AB2B01-62E9-4D45-967D-0A45E0F412B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C2E6F4D-3E00-46C3-9AA3-340D91DE02FF}" srcId="{695146F3-6C2B-4319-8697-558AFC48C6D4}" destId="{19AB2B01-62E9-4D45-967D-0A45E0F412B1}" srcOrd="2" destOrd="0" parTransId="{7F83F25F-4E67-4B91-BDD8-D1ECED29241C}" sibTransId="{415701AE-EF80-4229-8C52-89E970456C9F}"/>
    <dgm:cxn modelId="{2440787B-F11B-403E-B088-34D856CDE851}" type="presOf" srcId="{695146F3-6C2B-4319-8697-558AFC48C6D4}" destId="{3C21DFDE-179F-48C3-BB31-D9499806F762}" srcOrd="0" destOrd="0" presId="urn:microsoft.com/office/officeart/2018/2/layout/IconVerticalSolidList"/>
    <dgm:cxn modelId="{0924E7C4-631C-4DF9-99A5-DD44F2895F2E}" type="presOf" srcId="{A87F9733-58AF-4AFD-9301-A5ED51CACFBD}" destId="{848BCBA7-0DDB-4057-B71A-3DC552547C77}" srcOrd="0" destOrd="0" presId="urn:microsoft.com/office/officeart/2018/2/layout/IconVerticalSolidList"/>
    <dgm:cxn modelId="{F68AE5DB-BD2F-434F-A67A-9A2DE7F7866E}" type="presOf" srcId="{19AB2B01-62E9-4D45-967D-0A45E0F412B1}" destId="{2AD2C989-7C7D-40F1-8297-3B57E61FF187}" srcOrd="0" destOrd="0" presId="urn:microsoft.com/office/officeart/2018/2/layout/IconVerticalSolidList"/>
    <dgm:cxn modelId="{48DA77E5-8E9D-4278-BF28-D95EB647433B}" srcId="{695146F3-6C2B-4319-8697-558AFC48C6D4}" destId="{7EF505DD-B790-4E69-A553-5F01D904EE28}" srcOrd="0" destOrd="0" parTransId="{002158FC-8D0F-42B2-A071-63F1F6153D6E}" sibTransId="{3762824E-CE88-4030-BD93-3621B7377C5B}"/>
    <dgm:cxn modelId="{85B08FE7-81BC-40C4-B9E5-1CE405B5D77E}" srcId="{695146F3-6C2B-4319-8697-558AFC48C6D4}" destId="{A87F9733-58AF-4AFD-9301-A5ED51CACFBD}" srcOrd="1" destOrd="0" parTransId="{6CA0DCE5-12FA-4376-A0F5-29B589502A38}" sibTransId="{AFC06A40-D480-4E9F-A321-DC6AC3DAD464}"/>
    <dgm:cxn modelId="{CF59AAFF-349E-458C-B30B-3F2A11EAC6C4}" type="presOf" srcId="{7EF505DD-B790-4E69-A553-5F01D904EE28}" destId="{E92BEC39-F4CA-4D7A-901F-89C3AF6113E5}" srcOrd="0" destOrd="0" presId="urn:microsoft.com/office/officeart/2018/2/layout/IconVerticalSolidList"/>
    <dgm:cxn modelId="{E467C830-BF41-4D8C-BAF7-0D140603279B}" type="presParOf" srcId="{3C21DFDE-179F-48C3-BB31-D9499806F762}" destId="{357BCDD1-6A48-4758-AA72-8E9E9131716E}" srcOrd="0" destOrd="0" presId="urn:microsoft.com/office/officeart/2018/2/layout/IconVerticalSolidList"/>
    <dgm:cxn modelId="{D31D1E8A-EBDF-4496-8247-EEEA47A10CFB}" type="presParOf" srcId="{357BCDD1-6A48-4758-AA72-8E9E9131716E}" destId="{DC3564D6-5BF2-4200-B353-663FDB388581}" srcOrd="0" destOrd="0" presId="urn:microsoft.com/office/officeart/2018/2/layout/IconVerticalSolidList"/>
    <dgm:cxn modelId="{A5DABA5A-3833-4743-BAB8-37E99819F202}" type="presParOf" srcId="{357BCDD1-6A48-4758-AA72-8E9E9131716E}" destId="{2094C75D-DFCF-49C8-AF7D-92575FE65CD9}" srcOrd="1" destOrd="0" presId="urn:microsoft.com/office/officeart/2018/2/layout/IconVerticalSolidList"/>
    <dgm:cxn modelId="{3D740000-FAD0-48F3-A2F3-5E1F67F79E26}" type="presParOf" srcId="{357BCDD1-6A48-4758-AA72-8E9E9131716E}" destId="{F77835DA-4CC1-4E40-98BB-C7552FFE45F9}" srcOrd="2" destOrd="0" presId="urn:microsoft.com/office/officeart/2018/2/layout/IconVerticalSolidList"/>
    <dgm:cxn modelId="{7D4FD938-8E75-49F6-AF8C-2AECC10C343C}" type="presParOf" srcId="{357BCDD1-6A48-4758-AA72-8E9E9131716E}" destId="{E92BEC39-F4CA-4D7A-901F-89C3AF6113E5}" srcOrd="3" destOrd="0" presId="urn:microsoft.com/office/officeart/2018/2/layout/IconVerticalSolidList"/>
    <dgm:cxn modelId="{F9F39943-BE19-407A-8129-C04F57A97285}" type="presParOf" srcId="{3C21DFDE-179F-48C3-BB31-D9499806F762}" destId="{2DE21104-1CBE-453F-B0F1-E0E407511D0D}" srcOrd="1" destOrd="0" presId="urn:microsoft.com/office/officeart/2018/2/layout/IconVerticalSolidList"/>
    <dgm:cxn modelId="{9DF437A8-E4FA-42BD-8B45-5B96AD24611E}" type="presParOf" srcId="{3C21DFDE-179F-48C3-BB31-D9499806F762}" destId="{7D938066-FFCB-4464-B0CC-A593675749F2}" srcOrd="2" destOrd="0" presId="urn:microsoft.com/office/officeart/2018/2/layout/IconVerticalSolidList"/>
    <dgm:cxn modelId="{C36BE0D4-DF8A-4922-8D18-98BA87A3DB12}" type="presParOf" srcId="{7D938066-FFCB-4464-B0CC-A593675749F2}" destId="{92F2C72C-323C-4A88-86F5-5281282705B1}" srcOrd="0" destOrd="0" presId="urn:microsoft.com/office/officeart/2018/2/layout/IconVerticalSolidList"/>
    <dgm:cxn modelId="{FBE0206C-B66D-496B-AC9F-E071BD976DA2}" type="presParOf" srcId="{7D938066-FFCB-4464-B0CC-A593675749F2}" destId="{E597C38D-3840-43D5-BEA6-F1C89164FEEE}" srcOrd="1" destOrd="0" presId="urn:microsoft.com/office/officeart/2018/2/layout/IconVerticalSolidList"/>
    <dgm:cxn modelId="{84C63B15-101C-436A-8E84-79D5C3F6C7D1}" type="presParOf" srcId="{7D938066-FFCB-4464-B0CC-A593675749F2}" destId="{E899F594-282B-4ACD-857F-CEBA9AE0A1AB}" srcOrd="2" destOrd="0" presId="urn:microsoft.com/office/officeart/2018/2/layout/IconVerticalSolidList"/>
    <dgm:cxn modelId="{6490EF37-0691-492F-B950-2006605B182F}" type="presParOf" srcId="{7D938066-FFCB-4464-B0CC-A593675749F2}" destId="{848BCBA7-0DDB-4057-B71A-3DC552547C77}" srcOrd="3" destOrd="0" presId="urn:microsoft.com/office/officeart/2018/2/layout/IconVerticalSolidList"/>
    <dgm:cxn modelId="{41305E91-4390-4B82-8B8B-A3BB8B7D102D}" type="presParOf" srcId="{3C21DFDE-179F-48C3-BB31-D9499806F762}" destId="{F3D3D847-46C5-4F86-87E2-DDC9BC769FAD}" srcOrd="3" destOrd="0" presId="urn:microsoft.com/office/officeart/2018/2/layout/IconVerticalSolidList"/>
    <dgm:cxn modelId="{F60E2F7E-3093-418E-BF80-54257CF10D93}" type="presParOf" srcId="{3C21DFDE-179F-48C3-BB31-D9499806F762}" destId="{4A922291-97C6-414C-934C-421A04211F3A}" srcOrd="4" destOrd="0" presId="urn:microsoft.com/office/officeart/2018/2/layout/IconVerticalSolidList"/>
    <dgm:cxn modelId="{90073A38-4E29-43DC-8401-FB06377CE0B8}" type="presParOf" srcId="{4A922291-97C6-414C-934C-421A04211F3A}" destId="{B6EC696D-A32C-4655-BE80-9507850B6A99}" srcOrd="0" destOrd="0" presId="urn:microsoft.com/office/officeart/2018/2/layout/IconVerticalSolidList"/>
    <dgm:cxn modelId="{ADC3D284-7CCA-428E-AA24-38B3094239FD}" type="presParOf" srcId="{4A922291-97C6-414C-934C-421A04211F3A}" destId="{DD497A67-DF30-4B8F-B842-A33F4BE10A24}" srcOrd="1" destOrd="0" presId="urn:microsoft.com/office/officeart/2018/2/layout/IconVerticalSolidList"/>
    <dgm:cxn modelId="{99D32023-96F5-460F-9AF2-B21C0C560AB1}" type="presParOf" srcId="{4A922291-97C6-414C-934C-421A04211F3A}" destId="{FF81FD08-2970-4CFC-A731-CBFC8CD9D30C}" srcOrd="2" destOrd="0" presId="urn:microsoft.com/office/officeart/2018/2/layout/IconVerticalSolidList"/>
    <dgm:cxn modelId="{BD57FDBC-15FB-4B83-9E61-EC2661A30402}" type="presParOf" srcId="{4A922291-97C6-414C-934C-421A04211F3A}" destId="{2AD2C989-7C7D-40F1-8297-3B57E61FF1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7B6253-576E-45A2-A22E-8F1687C8BAD4}" type="doc">
      <dgm:prSet loTypeId="urn:microsoft.com/office/officeart/2005/8/layout/vList2" loCatId="list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6202D8D8-AEAF-412F-8B23-F25F0905644A}">
      <dgm:prSet/>
      <dgm:spPr/>
      <dgm:t>
        <a:bodyPr/>
        <a:lstStyle/>
        <a:p>
          <a:r>
            <a:rPr lang="en-US" b="1" dirty="0"/>
            <a:t>ADD </a:t>
          </a:r>
          <a:r>
            <a:rPr lang="en-US" dirty="0"/>
            <a:t> lets you do that too, but it also supports 2 other sources. </a:t>
          </a:r>
          <a:r>
            <a:rPr lang="en-US"/>
            <a:t>First, you can use a URL instead of a local file/directory. </a:t>
          </a:r>
          <a:r>
            <a:rPr lang="en-US" dirty="0"/>
            <a:t>Secondly, you can extract tar from the source directory into the destination.</a:t>
          </a:r>
        </a:p>
      </dgm:t>
    </dgm:pt>
    <dgm:pt modelId="{A46E89A0-DF8E-4EC4-8D21-F4FC864C24BE}" type="parTrans" cxnId="{1E19FCBE-3D18-4351-8C7C-DF8D64BF3BC7}">
      <dgm:prSet/>
      <dgm:spPr/>
      <dgm:t>
        <a:bodyPr/>
        <a:lstStyle/>
        <a:p>
          <a:endParaRPr lang="en-US"/>
        </a:p>
      </dgm:t>
    </dgm:pt>
    <dgm:pt modelId="{96664C54-DC01-4D5E-B5BD-C1C26CD0F556}" type="sibTrans" cxnId="{1E19FCBE-3D18-4351-8C7C-DF8D64BF3BC7}">
      <dgm:prSet/>
      <dgm:spPr/>
      <dgm:t>
        <a:bodyPr/>
        <a:lstStyle/>
        <a:p>
          <a:endParaRPr lang="en-US"/>
        </a:p>
      </dgm:t>
    </dgm:pt>
    <dgm:pt modelId="{27CB4CEA-0932-47BE-9EDF-145C7C261B07}">
      <dgm:prSet/>
      <dgm:spPr/>
      <dgm:t>
        <a:bodyPr/>
        <a:lstStyle/>
        <a:p>
          <a:r>
            <a:rPr lang="en-US" b="1" dirty="0"/>
            <a:t>COPY </a:t>
          </a:r>
          <a:r>
            <a:rPr lang="en-US" dirty="0"/>
            <a:t>takes in a </a:t>
          </a:r>
          <a:r>
            <a:rPr lang="en-US" dirty="0" err="1"/>
            <a:t>src</a:t>
          </a:r>
          <a:r>
            <a:rPr lang="en-US" dirty="0"/>
            <a:t> and destination. It only lets you copy in a local or directory from your host (the machine-building the Docker image) into the Docker image itself.</a:t>
          </a:r>
        </a:p>
      </dgm:t>
    </dgm:pt>
    <dgm:pt modelId="{A8B6CDDD-A54F-410E-9623-C7288D020AC8}" type="sibTrans" cxnId="{9C242687-1AA6-4852-9D5D-B8BEC517E84A}">
      <dgm:prSet/>
      <dgm:spPr/>
      <dgm:t>
        <a:bodyPr/>
        <a:lstStyle/>
        <a:p>
          <a:endParaRPr lang="en-US"/>
        </a:p>
      </dgm:t>
    </dgm:pt>
    <dgm:pt modelId="{2BA6EDB6-DB3B-45B7-8377-F12322A97666}" type="parTrans" cxnId="{9C242687-1AA6-4852-9D5D-B8BEC517E84A}">
      <dgm:prSet/>
      <dgm:spPr/>
      <dgm:t>
        <a:bodyPr/>
        <a:lstStyle/>
        <a:p>
          <a:endParaRPr lang="en-US"/>
        </a:p>
      </dgm:t>
    </dgm:pt>
    <dgm:pt modelId="{96FEB56A-C6A1-2B45-A86F-BD261BDC361E}" type="pres">
      <dgm:prSet presAssocID="{707B6253-576E-45A2-A22E-8F1687C8BAD4}" presName="linear" presStyleCnt="0">
        <dgm:presLayoutVars>
          <dgm:animLvl val="lvl"/>
          <dgm:resizeHandles val="exact"/>
        </dgm:presLayoutVars>
      </dgm:prSet>
      <dgm:spPr/>
    </dgm:pt>
    <dgm:pt modelId="{DE6D1751-B813-A64F-BBF3-07C3243269D1}" type="pres">
      <dgm:prSet presAssocID="{27CB4CEA-0932-47BE-9EDF-145C7C261B07}" presName="parentText" presStyleLbl="node1" presStyleIdx="0" presStyleCnt="2" custLinFactY="-29590" custLinFactNeighborX="0" custLinFactNeighborY="-100000">
        <dgm:presLayoutVars>
          <dgm:chMax val="0"/>
          <dgm:bulletEnabled val="1"/>
        </dgm:presLayoutVars>
      </dgm:prSet>
      <dgm:spPr/>
    </dgm:pt>
    <dgm:pt modelId="{00188FCB-F31E-444A-B8EF-EC29A8407DA3}" type="pres">
      <dgm:prSet presAssocID="{A8B6CDDD-A54F-410E-9623-C7288D020AC8}" presName="spacer" presStyleCnt="0"/>
      <dgm:spPr/>
    </dgm:pt>
    <dgm:pt modelId="{E86B20DC-291F-4F46-9203-6D4114851DC6}" type="pres">
      <dgm:prSet presAssocID="{6202D8D8-AEAF-412F-8B23-F25F0905644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B3CDB51-E1FA-D944-B52F-4A34CC79FA83}" type="presOf" srcId="{707B6253-576E-45A2-A22E-8F1687C8BAD4}" destId="{96FEB56A-C6A1-2B45-A86F-BD261BDC361E}" srcOrd="0" destOrd="0" presId="urn:microsoft.com/office/officeart/2005/8/layout/vList2"/>
    <dgm:cxn modelId="{34A1F685-EF00-8744-880D-04487B76D632}" type="presOf" srcId="{27CB4CEA-0932-47BE-9EDF-145C7C261B07}" destId="{DE6D1751-B813-A64F-BBF3-07C3243269D1}" srcOrd="0" destOrd="0" presId="urn:microsoft.com/office/officeart/2005/8/layout/vList2"/>
    <dgm:cxn modelId="{9C242687-1AA6-4852-9D5D-B8BEC517E84A}" srcId="{707B6253-576E-45A2-A22E-8F1687C8BAD4}" destId="{27CB4CEA-0932-47BE-9EDF-145C7C261B07}" srcOrd="0" destOrd="0" parTransId="{2BA6EDB6-DB3B-45B7-8377-F12322A97666}" sibTransId="{A8B6CDDD-A54F-410E-9623-C7288D020AC8}"/>
    <dgm:cxn modelId="{1E19FCBE-3D18-4351-8C7C-DF8D64BF3BC7}" srcId="{707B6253-576E-45A2-A22E-8F1687C8BAD4}" destId="{6202D8D8-AEAF-412F-8B23-F25F0905644A}" srcOrd="1" destOrd="0" parTransId="{A46E89A0-DF8E-4EC4-8D21-F4FC864C24BE}" sibTransId="{96664C54-DC01-4D5E-B5BD-C1C26CD0F556}"/>
    <dgm:cxn modelId="{A1C8F7E5-D325-924E-92B9-F8B26311BA32}" type="presOf" srcId="{6202D8D8-AEAF-412F-8B23-F25F0905644A}" destId="{E86B20DC-291F-4F46-9203-6D4114851DC6}" srcOrd="0" destOrd="0" presId="urn:microsoft.com/office/officeart/2005/8/layout/vList2"/>
    <dgm:cxn modelId="{770B58D3-0A06-FA4B-8EF4-6D4014C915E3}" type="presParOf" srcId="{96FEB56A-C6A1-2B45-A86F-BD261BDC361E}" destId="{DE6D1751-B813-A64F-BBF3-07C3243269D1}" srcOrd="0" destOrd="0" presId="urn:microsoft.com/office/officeart/2005/8/layout/vList2"/>
    <dgm:cxn modelId="{936C304C-C8A7-AA43-873F-96730C7D8797}" type="presParOf" srcId="{96FEB56A-C6A1-2B45-A86F-BD261BDC361E}" destId="{00188FCB-F31E-444A-B8EF-EC29A8407DA3}" srcOrd="1" destOrd="0" presId="urn:microsoft.com/office/officeart/2005/8/layout/vList2"/>
    <dgm:cxn modelId="{D70C3986-E289-EC4A-9394-291BB7641A67}" type="presParOf" srcId="{96FEB56A-C6A1-2B45-A86F-BD261BDC361E}" destId="{E86B20DC-291F-4F46-9203-6D4114851DC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564D6-5BF2-4200-B353-663FDB388581}">
      <dsp:nvSpPr>
        <dsp:cNvPr id="0" name=""/>
        <dsp:cNvSpPr/>
      </dsp:nvSpPr>
      <dsp:spPr>
        <a:xfrm>
          <a:off x="0" y="509"/>
          <a:ext cx="10576079" cy="11926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94C75D-DFCF-49C8-AF7D-92575FE65CD9}">
      <dsp:nvSpPr>
        <dsp:cNvPr id="0" name=""/>
        <dsp:cNvSpPr/>
      </dsp:nvSpPr>
      <dsp:spPr>
        <a:xfrm>
          <a:off x="360775" y="268855"/>
          <a:ext cx="655955" cy="6559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BEC39-F4CA-4D7A-901F-89C3AF6113E5}">
      <dsp:nvSpPr>
        <dsp:cNvPr id="0" name=""/>
        <dsp:cNvSpPr/>
      </dsp:nvSpPr>
      <dsp:spPr>
        <a:xfrm>
          <a:off x="1377506" y="509"/>
          <a:ext cx="9198573" cy="1192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222" tIns="126222" rIns="126222" bIns="126222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RUN.</a:t>
          </a:r>
          <a:r>
            <a:rPr lang="en-US" sz="2300" kern="1200" dirty="0"/>
            <a:t> Mainly used to build images and install applications and packages. Builds a new layer over an existing image by committing the results.</a:t>
          </a:r>
        </a:p>
      </dsp:txBody>
      <dsp:txXfrm>
        <a:off x="1377506" y="509"/>
        <a:ext cx="9198573" cy="1192645"/>
      </dsp:txXfrm>
    </dsp:sp>
    <dsp:sp modelId="{92F2C72C-323C-4A88-86F5-5281282705B1}">
      <dsp:nvSpPr>
        <dsp:cNvPr id="0" name=""/>
        <dsp:cNvSpPr/>
      </dsp:nvSpPr>
      <dsp:spPr>
        <a:xfrm>
          <a:off x="0" y="1491317"/>
          <a:ext cx="10576079" cy="119264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97C38D-3840-43D5-BEA6-F1C89164FEEE}">
      <dsp:nvSpPr>
        <dsp:cNvPr id="0" name=""/>
        <dsp:cNvSpPr/>
      </dsp:nvSpPr>
      <dsp:spPr>
        <a:xfrm>
          <a:off x="360775" y="1759662"/>
          <a:ext cx="655955" cy="6559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BCBA7-0DDB-4057-B71A-3DC552547C77}">
      <dsp:nvSpPr>
        <dsp:cNvPr id="0" name=""/>
        <dsp:cNvSpPr/>
      </dsp:nvSpPr>
      <dsp:spPr>
        <a:xfrm>
          <a:off x="1377506" y="1491317"/>
          <a:ext cx="9198573" cy="1192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222" tIns="126222" rIns="126222" bIns="126222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CMD.</a:t>
          </a:r>
          <a:r>
            <a:rPr lang="en-US" sz="2300" kern="1200"/>
            <a:t> Sets default parameters that can be overridden from the Docker Command Line Interface (CLI) when a container is running.</a:t>
          </a:r>
        </a:p>
      </dsp:txBody>
      <dsp:txXfrm>
        <a:off x="1377506" y="1491317"/>
        <a:ext cx="9198573" cy="1192645"/>
      </dsp:txXfrm>
    </dsp:sp>
    <dsp:sp modelId="{B6EC696D-A32C-4655-BE80-9507850B6A99}">
      <dsp:nvSpPr>
        <dsp:cNvPr id="0" name=""/>
        <dsp:cNvSpPr/>
      </dsp:nvSpPr>
      <dsp:spPr>
        <a:xfrm>
          <a:off x="0" y="2982124"/>
          <a:ext cx="10576079" cy="119264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497A67-DF30-4B8F-B842-A33F4BE10A24}">
      <dsp:nvSpPr>
        <dsp:cNvPr id="0" name=""/>
        <dsp:cNvSpPr/>
      </dsp:nvSpPr>
      <dsp:spPr>
        <a:xfrm>
          <a:off x="360775" y="3250469"/>
          <a:ext cx="655955" cy="6559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2C989-7C7D-40F1-8297-3B57E61FF187}">
      <dsp:nvSpPr>
        <dsp:cNvPr id="0" name=""/>
        <dsp:cNvSpPr/>
      </dsp:nvSpPr>
      <dsp:spPr>
        <a:xfrm>
          <a:off x="1377506" y="2982124"/>
          <a:ext cx="9198573" cy="1192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222" tIns="126222" rIns="126222" bIns="126222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ENTRYPOINT.</a:t>
          </a:r>
          <a:r>
            <a:rPr lang="en-US" sz="2300" kern="1200"/>
            <a:t> Default parameters that cannot be overridden when Docker Containers run with CLI parameters.</a:t>
          </a:r>
        </a:p>
      </dsp:txBody>
      <dsp:txXfrm>
        <a:off x="1377506" y="2982124"/>
        <a:ext cx="9198573" cy="1192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6D1751-B813-A64F-BBF3-07C3243269D1}">
      <dsp:nvSpPr>
        <dsp:cNvPr id="0" name=""/>
        <dsp:cNvSpPr/>
      </dsp:nvSpPr>
      <dsp:spPr>
        <a:xfrm>
          <a:off x="0" y="0"/>
          <a:ext cx="10576079" cy="202373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COPY </a:t>
          </a:r>
          <a:r>
            <a:rPr lang="en-US" sz="3000" kern="1200" dirty="0"/>
            <a:t>takes in a </a:t>
          </a:r>
          <a:r>
            <a:rPr lang="en-US" sz="3000" kern="1200" dirty="0" err="1"/>
            <a:t>src</a:t>
          </a:r>
          <a:r>
            <a:rPr lang="en-US" sz="3000" kern="1200" dirty="0"/>
            <a:t> and destination. It only lets you copy in a local or directory from your host (the machine-building the Docker image) into the Docker image itself.</a:t>
          </a:r>
        </a:p>
      </dsp:txBody>
      <dsp:txXfrm>
        <a:off x="98791" y="98791"/>
        <a:ext cx="10378497" cy="1826152"/>
      </dsp:txXfrm>
    </dsp:sp>
    <dsp:sp modelId="{E86B20DC-291F-4F46-9203-6D4114851DC6}">
      <dsp:nvSpPr>
        <dsp:cNvPr id="0" name=""/>
        <dsp:cNvSpPr/>
      </dsp:nvSpPr>
      <dsp:spPr>
        <a:xfrm>
          <a:off x="0" y="2130840"/>
          <a:ext cx="10576079" cy="202373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ADD </a:t>
          </a:r>
          <a:r>
            <a:rPr lang="en-US" sz="3000" kern="1200" dirty="0"/>
            <a:t> lets you do that too, but it also supports 2 other sources. </a:t>
          </a:r>
          <a:r>
            <a:rPr lang="en-US" sz="3000" kern="1200"/>
            <a:t>First, you can use a URL instead of a local file/directory. </a:t>
          </a:r>
          <a:r>
            <a:rPr lang="en-US" sz="3000" kern="1200" dirty="0"/>
            <a:t>Secondly, you can extract tar from the source directory into the destination.</a:t>
          </a:r>
        </a:p>
      </dsp:txBody>
      <dsp:txXfrm>
        <a:off x="98791" y="2229631"/>
        <a:ext cx="10378497" cy="1826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A2B85-01FF-5D4A-97E4-BD412EFD6330}" type="datetimeFigureOut">
              <a:rPr lang="en-EG" smtClean="0"/>
              <a:t>04/09/2023</a:t>
            </a:fld>
            <a:endParaRPr lang="en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18FCB-9E3D-6C45-905B-463AFCC7FC2B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801102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18FCB-9E3D-6C45-905B-463AFCC7FC2B}" type="slidenum">
              <a:rPr lang="en-EG" smtClean="0"/>
              <a:t>2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97882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18FCB-9E3D-6C45-905B-463AFCC7FC2B}" type="slidenum">
              <a:rPr lang="en-EG" smtClean="0"/>
              <a:t>19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67769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DEEF50C-D029-44E6-A10C-092AC09C633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1DE4F36-06B8-4DE4-9978-E57DF1B365D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B224574-411A-4AC8-802B-BF1B3157760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D40FBCF-8CC3-4CA9-A57E-DCA40B2F1EF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640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8F9904D-977E-481B-8EE4-7C33F7E53BD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914660D-1351-4929-B175-88BB0DC8354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D833DD2-73BA-4380-8C0A-93855123B5E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FF85F67-C34B-4286-BF06-D178178717F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CBFEE19-46C5-4375-A16D-0C826F123F8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888480" y="2350080"/>
            <a:ext cx="3501000" cy="11385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89BF4CBD-17E4-42AB-AC1B-1FF94736EB3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A8545D-FA3F-4F0D-B703-97EB1333654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D25B379-86B8-482D-8B5C-887983774D9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61E5F17-5E0A-4407-9B8C-F225CB388DF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11A1D6B-6D18-4A04-9292-16DC96C7E61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B6BD719-0849-4224-9FAE-86888BF0D01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2E39BA8-CE46-4788-B57E-4E8D98A2602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026CD26-5D7C-4511-A6B0-92A6E46A8DA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0364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BF0EED-AB38-40F8-AD41-E1EBF985A3A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2FF88C4-E066-4F82-B563-91AEDE686F0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5FBB7B7-341C-49A7-9315-FA9AB578C3E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D6FD9CC-AC69-4CA8-B182-B706E040384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7990C29-8EBE-496B-81D6-C5483658CB6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6A41A32-8BFD-4890-8409-7804C134501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ubTitle"/>
          </p:nvPr>
        </p:nvSpPr>
        <p:spPr>
          <a:xfrm>
            <a:off x="888480" y="2350080"/>
            <a:ext cx="3501000" cy="11385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4BFE03F-EF74-4F98-B140-EC267AB9B9E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6A4D62A-0EBC-4611-B0BE-4D900C8AC14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FB71C62-2FDC-450C-80BC-535CDF5ABA6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7508C39-3382-4573-B7C1-C68C7B7C967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6F7291-70AF-4A2E-BEA8-CB1C920752E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DA89195-403E-4DA2-83C4-3DB4E5B999F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7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E9268CB-2CA3-4DAF-8D62-C9DCC7327AD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724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6CF1888-86F3-4BC5-B158-7CF0A50F03B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DE2C4023-983D-4F4C-9F9F-251F7DD88618}" type="datetimeFigureOut">
              <a:rPr lang="en-EG" smtClean="0"/>
              <a:t>04/09/2023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227292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4023-983D-4F4C-9F9F-251F7DD88618}" type="datetimeFigureOut">
              <a:rPr lang="en-EG" smtClean="0"/>
              <a:t>04/09/2023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7677715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E2C4023-983D-4F4C-9F9F-251F7DD88618}" type="datetimeFigureOut">
              <a:rPr lang="en-EG" smtClean="0"/>
              <a:t>04/09/2023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2427745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E2C4023-983D-4F4C-9F9F-251F7DD88618}" type="datetimeFigureOut">
              <a:rPr lang="en-EG" smtClean="0"/>
              <a:t>04/09/2023</a:t>
            </a:fld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555634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E2C4023-983D-4F4C-9F9F-251F7DD88618}" type="datetimeFigureOut">
              <a:rPr lang="en-EG" smtClean="0"/>
              <a:t>04/09/2023</a:t>
            </a:fld>
            <a:endParaRPr lang="en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6497399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4023-983D-4F4C-9F9F-251F7DD88618}" type="datetimeFigureOut">
              <a:rPr lang="en-EG" smtClean="0"/>
              <a:t>04/09/2023</a:t>
            </a:fld>
            <a:endParaRPr lang="en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9649191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E2C4023-983D-4F4C-9F9F-251F7DD88618}" type="datetimeFigureOut">
              <a:rPr lang="en-EG" smtClean="0"/>
              <a:t>04/09/2023</a:t>
            </a:fld>
            <a:endParaRPr lang="en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8102932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4023-983D-4F4C-9F9F-251F7DD88618}" type="datetimeFigureOut">
              <a:rPr lang="en-EG" smtClean="0"/>
              <a:t>04/09/2023</a:t>
            </a:fld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3777634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E2C4023-983D-4F4C-9F9F-251F7DD88618}" type="datetimeFigureOut">
              <a:rPr lang="en-EG" smtClean="0"/>
              <a:t>04/09/2023</a:t>
            </a:fld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4091291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4023-983D-4F4C-9F9F-251F7DD88618}" type="datetimeFigureOut">
              <a:rPr lang="en-EG" smtClean="0"/>
              <a:t>04/09/2023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23568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F33AD8B-1017-4ED9-B996-3591FA03CEE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E2C4023-983D-4F4C-9F9F-251F7DD88618}" type="datetimeFigureOut">
              <a:rPr lang="en-EG" smtClean="0"/>
              <a:t>04/09/2023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5679679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682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888480" y="2350080"/>
            <a:ext cx="3501000" cy="11385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D2E578B-E713-4842-8D2D-B55113D0653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E36F92A-9E95-49E3-8D3D-44291DE0B4E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71A4713-7624-4BF4-BA23-F33644E26D4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49B0B54-BE51-456C-8934-2913A461D69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7"/>
          <p:cNvSpPr/>
          <p:nvPr/>
        </p:nvSpPr>
        <p:spPr>
          <a:xfrm>
            <a:off x="0" y="6751440"/>
            <a:ext cx="41868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EG" sz="700" b="0" strike="noStrike" spc="-1">
                <a:solidFill>
                  <a:srgbClr val="000000"/>
                </a:solidFill>
                <a:latin typeface="Calibri"/>
              </a:rPr>
              <a:t>C2 General</a:t>
            </a:r>
            <a:endParaRPr lang="en-US" sz="700" b="0" strike="noStrike" spc="-1">
              <a:latin typeface="Arial"/>
            </a:endParaRPr>
          </a:p>
        </p:txBody>
      </p:sp>
      <p:grpSp>
        <p:nvGrpSpPr>
          <p:cNvPr id="67" name="Group 76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68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000000">
                  <a:alpha val="20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9" name="Group 23"/>
          <p:cNvGrpSpPr/>
          <p:nvPr/>
        </p:nvGrpSpPr>
        <p:grpSpPr>
          <a:xfrm>
            <a:off x="800280" y="1699560"/>
            <a:ext cx="3674160" cy="3470400"/>
            <a:chOff x="800280" y="1699560"/>
            <a:chExt cx="3674160" cy="3470400"/>
          </a:xfrm>
        </p:grpSpPr>
        <p:sp>
          <p:nvSpPr>
            <p:cNvPr id="90" name="Rectangle 24"/>
            <p:cNvSpPr/>
            <p:nvPr/>
          </p:nvSpPr>
          <p:spPr>
            <a:xfrm>
              <a:off x="800280" y="1699560"/>
              <a:ext cx="3674160" cy="502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" name="Isosceles Triangle 22"/>
            <p:cNvSpPr/>
            <p:nvPr/>
          </p:nvSpPr>
          <p:spPr>
            <a:xfrm rot="10800000">
              <a:off x="2482920" y="4897800"/>
              <a:ext cx="315720" cy="27216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" name="Rectangle 26"/>
            <p:cNvSpPr/>
            <p:nvPr/>
          </p:nvSpPr>
          <p:spPr>
            <a:xfrm>
              <a:off x="806400" y="2275560"/>
              <a:ext cx="3668040" cy="2624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ctr">
            <a:noAutofit/>
          </a:bodyPr>
          <a:lstStyle/>
          <a:p>
            <a:pPr algn="ctr">
              <a:lnSpc>
                <a:spcPct val="85000"/>
              </a:lnSpc>
              <a:buNone/>
            </a:pPr>
            <a:r>
              <a:rPr lang="en-US" sz="4000" b="0" strike="noStrike" spc="-151">
                <a:solidFill>
                  <a:srgbClr val="FFFEFF"/>
                </a:solidFill>
                <a:latin typeface="Calibri Light"/>
              </a:rPr>
              <a:t>Click to edit Master title style</a:t>
            </a:r>
            <a:endParaRPr lang="en-US" sz="4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dt" idx="4"/>
          </p:nvPr>
        </p:nvSpPr>
        <p:spPr>
          <a:xfrm>
            <a:off x="804600" y="320040"/>
            <a:ext cx="365724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000" b="0" strike="noStrike" spc="-1">
                <a:solidFill>
                  <a:srgbClr val="8B8B8B"/>
                </a:solidFill>
                <a:latin typeface="Rockwel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8B8B8B"/>
                </a:solidFill>
                <a:latin typeface="Rockwell"/>
              </a:rPr>
              <a:t>&lt;date/time&gt;</a:t>
            </a:r>
            <a:endParaRPr lang="en-US" sz="1000" b="0" strike="noStrike" spc="-1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ftr" idx="5"/>
          </p:nvPr>
        </p:nvSpPr>
        <p:spPr>
          <a:xfrm>
            <a:off x="804600" y="6226920"/>
            <a:ext cx="10588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6" name="PlaceHolder 4"/>
          <p:cNvSpPr>
            <a:spLocks noGrp="1"/>
          </p:cNvSpPr>
          <p:nvPr>
            <p:ph type="sldNum" idx="6"/>
          </p:nvPr>
        </p:nvSpPr>
        <p:spPr>
          <a:xfrm>
            <a:off x="10469880" y="320040"/>
            <a:ext cx="91404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000" b="0" strike="noStrike" spc="-1">
                <a:solidFill>
                  <a:srgbClr val="8B8B8B"/>
                </a:solidFill>
                <a:latin typeface="Rockwel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80E8D98-F59C-41E3-B2F0-C600BFC053EE}" type="slidenum">
              <a:rPr lang="en-US" sz="1000" b="0" strike="noStrike" spc="-1">
                <a:solidFill>
                  <a:srgbClr val="8B8B8B"/>
                </a:solidFill>
                <a:latin typeface="Rockwell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Rockwell"/>
              </a:rPr>
              <a:t>Click to edit the outline text format</a:t>
            </a:r>
          </a:p>
          <a:p>
            <a:pPr marL="864000" lvl="1" indent="-3240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Rockwell"/>
              </a:rPr>
              <a:t>Second Outline Level</a:t>
            </a:r>
          </a:p>
          <a:p>
            <a:pPr marL="1296000" lvl="2" indent="-288000">
              <a:lnSpc>
                <a:spcPct val="12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000000"/>
                </a:solidFill>
                <a:latin typeface="Rockwell"/>
              </a:rPr>
              <a:t>Third Outline Level</a:t>
            </a:r>
          </a:p>
          <a:p>
            <a:pPr marL="1728000" lvl="3" indent="-216000">
              <a:lnSpc>
                <a:spcPct val="12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000000"/>
                </a:solidFill>
                <a:latin typeface="Rockwell"/>
              </a:rPr>
              <a:t>Fourth Outline Level</a:t>
            </a:r>
          </a:p>
          <a:p>
            <a:pPr marL="2160000" lvl="4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Fifth Outline Level</a:t>
            </a:r>
          </a:p>
          <a:p>
            <a:pPr marL="2592000" lvl="5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Sixth Outline Level</a:t>
            </a:r>
          </a:p>
          <a:p>
            <a:pPr marL="3024000" lvl="6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1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7"/>
          <p:cNvSpPr/>
          <p:nvPr/>
        </p:nvSpPr>
        <p:spPr>
          <a:xfrm>
            <a:off x="0" y="6751440"/>
            <a:ext cx="41868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EG" sz="700" b="0" strike="noStrike" spc="-1">
                <a:solidFill>
                  <a:srgbClr val="000000"/>
                </a:solidFill>
                <a:latin typeface="Calibri"/>
              </a:rPr>
              <a:t>C2 General</a:t>
            </a:r>
            <a:endParaRPr lang="en-US" sz="700" b="0" strike="noStrike" spc="-1">
              <a:latin typeface="Arial"/>
            </a:endParaRPr>
          </a:p>
        </p:txBody>
      </p:sp>
      <p:grpSp>
        <p:nvGrpSpPr>
          <p:cNvPr id="135" name="Group 79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136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000000">
                  <a:alpha val="20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57" name="Group 26"/>
          <p:cNvGrpSpPr/>
          <p:nvPr/>
        </p:nvGrpSpPr>
        <p:grpSpPr>
          <a:xfrm>
            <a:off x="800280" y="1699560"/>
            <a:ext cx="3674160" cy="3470400"/>
            <a:chOff x="800280" y="1699560"/>
            <a:chExt cx="3674160" cy="3470400"/>
          </a:xfrm>
        </p:grpSpPr>
        <p:sp>
          <p:nvSpPr>
            <p:cNvPr id="158" name="Rectangle 27"/>
            <p:cNvSpPr/>
            <p:nvPr/>
          </p:nvSpPr>
          <p:spPr>
            <a:xfrm>
              <a:off x="800280" y="1699560"/>
              <a:ext cx="3674160" cy="502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" name="Isosceles Triangle 22"/>
            <p:cNvSpPr/>
            <p:nvPr/>
          </p:nvSpPr>
          <p:spPr>
            <a:xfrm rot="10800000">
              <a:off x="2482920" y="4897800"/>
              <a:ext cx="315720" cy="27216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Rectangle 29"/>
            <p:cNvSpPr/>
            <p:nvPr/>
          </p:nvSpPr>
          <p:spPr>
            <a:xfrm>
              <a:off x="806400" y="2275560"/>
              <a:ext cx="3668040" cy="2624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ctr">
            <a:noAutofit/>
          </a:bodyPr>
          <a:lstStyle/>
          <a:p>
            <a:pPr algn="ctr">
              <a:lnSpc>
                <a:spcPct val="85000"/>
              </a:lnSpc>
              <a:buNone/>
            </a:pPr>
            <a:r>
              <a:rPr lang="en-US" sz="4000" b="0" strike="noStrike" spc="-151">
                <a:solidFill>
                  <a:srgbClr val="FFFEFF"/>
                </a:solidFill>
                <a:latin typeface="Calibri Light"/>
              </a:rPr>
              <a:t>Click to edit Master title style</a:t>
            </a:r>
            <a:endParaRPr lang="en-US" sz="4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6281640" cy="5248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Rockwell"/>
              </a:rPr>
              <a:t>Click to edit Master text styles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0000"/>
                </a:solidFill>
                <a:latin typeface="Rockwell"/>
              </a:rPr>
              <a:t>Second level</a:t>
            </a:r>
          </a:p>
          <a:p>
            <a:pPr marL="1143000" lvl="2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Rockwell"/>
              </a:rPr>
              <a:t>Third level</a:t>
            </a:r>
          </a:p>
          <a:p>
            <a:pPr marL="1600200" lvl="3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200" b="0" strike="noStrike" spc="-1">
                <a:solidFill>
                  <a:srgbClr val="000000"/>
                </a:solidFill>
                <a:latin typeface="Rockwell"/>
              </a:rPr>
              <a:t>Fourth level</a:t>
            </a:r>
          </a:p>
          <a:p>
            <a:pPr marL="2057400" lvl="4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200" b="0" strike="noStrike" spc="-1">
                <a:solidFill>
                  <a:srgbClr val="000000"/>
                </a:solidFill>
                <a:latin typeface="Rockwell"/>
              </a:rPr>
              <a:t>Fifth level</a:t>
            </a:r>
          </a:p>
        </p:txBody>
      </p:sp>
      <p:sp>
        <p:nvSpPr>
          <p:cNvPr id="163" name="PlaceHolder 3"/>
          <p:cNvSpPr>
            <a:spLocks noGrp="1"/>
          </p:cNvSpPr>
          <p:nvPr>
            <p:ph type="dt" idx="7"/>
          </p:nvPr>
        </p:nvSpPr>
        <p:spPr>
          <a:xfrm>
            <a:off x="804600" y="320040"/>
            <a:ext cx="365724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000" b="0" strike="noStrike" spc="-1">
                <a:solidFill>
                  <a:srgbClr val="8B8B8B"/>
                </a:solidFill>
                <a:latin typeface="Rockwel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8B8B8B"/>
                </a:solidFill>
                <a:latin typeface="Rockwell"/>
              </a:rPr>
              <a:t>&lt;date/time&gt;</a:t>
            </a:r>
            <a:endParaRPr lang="en-US" sz="1000" b="0" strike="noStrike" spc="-1">
              <a:latin typeface="Times New Roman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ftr" idx="8"/>
          </p:nvPr>
        </p:nvSpPr>
        <p:spPr>
          <a:xfrm>
            <a:off x="804600" y="6226920"/>
            <a:ext cx="10588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65" name="PlaceHolder 5"/>
          <p:cNvSpPr>
            <a:spLocks noGrp="1"/>
          </p:cNvSpPr>
          <p:nvPr>
            <p:ph type="sldNum" idx="9"/>
          </p:nvPr>
        </p:nvSpPr>
        <p:spPr>
          <a:xfrm>
            <a:off x="10469880" y="320040"/>
            <a:ext cx="91404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000" b="0" strike="noStrike" spc="-1">
                <a:solidFill>
                  <a:srgbClr val="8B8B8B"/>
                </a:solidFill>
                <a:latin typeface="Rockwel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C90C88-CB13-4EFE-A70C-1BB8FC35A03D}" type="slidenum">
              <a:rPr lang="en-US" sz="1000" b="0" strike="noStrike" spc="-1">
                <a:solidFill>
                  <a:srgbClr val="8B8B8B"/>
                </a:solidFill>
                <a:latin typeface="Rockwell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1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Box 7"/>
          <p:cNvSpPr/>
          <p:nvPr/>
        </p:nvSpPr>
        <p:spPr>
          <a:xfrm>
            <a:off x="0" y="6751440"/>
            <a:ext cx="41868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EG" sz="700" b="0" strike="noStrike" spc="-1">
                <a:solidFill>
                  <a:srgbClr val="000000"/>
                </a:solidFill>
                <a:latin typeface="Calibri"/>
              </a:rPr>
              <a:t>C2 General</a:t>
            </a:r>
            <a:endParaRPr lang="en-US" sz="700" b="0" strike="noStrike" spc="-1">
              <a:latin typeface="Arial"/>
            </a:endParaRPr>
          </a:p>
        </p:txBody>
      </p:sp>
      <p:grpSp>
        <p:nvGrpSpPr>
          <p:cNvPr id="203" name="Group 36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204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000000">
                  <a:alpha val="20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25" name="Group 58"/>
          <p:cNvGrpSpPr/>
          <p:nvPr/>
        </p:nvGrpSpPr>
        <p:grpSpPr>
          <a:xfrm>
            <a:off x="800280" y="1699560"/>
            <a:ext cx="3674160" cy="3470400"/>
            <a:chOff x="800280" y="1699560"/>
            <a:chExt cx="3674160" cy="3470400"/>
          </a:xfrm>
        </p:grpSpPr>
        <p:sp>
          <p:nvSpPr>
            <p:cNvPr id="226" name="Rectangle 59"/>
            <p:cNvSpPr/>
            <p:nvPr/>
          </p:nvSpPr>
          <p:spPr>
            <a:xfrm>
              <a:off x="800280" y="1699560"/>
              <a:ext cx="3674160" cy="502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7" name="Isosceles Triangle 22"/>
            <p:cNvSpPr/>
            <p:nvPr/>
          </p:nvSpPr>
          <p:spPr>
            <a:xfrm rot="10800000">
              <a:off x="2482920" y="4897800"/>
              <a:ext cx="315720" cy="27216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8" name="Rectangle 61"/>
            <p:cNvSpPr/>
            <p:nvPr/>
          </p:nvSpPr>
          <p:spPr>
            <a:xfrm>
              <a:off x="806400" y="2275560"/>
              <a:ext cx="3668040" cy="2624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888840" y="2339640"/>
            <a:ext cx="3500640" cy="2469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85000"/>
              </a:lnSpc>
              <a:buNone/>
            </a:pPr>
            <a:r>
              <a:rPr lang="en-US" sz="4000" b="0" strike="noStrike" spc="-151">
                <a:solidFill>
                  <a:srgbClr val="FFFEFF"/>
                </a:solidFill>
                <a:latin typeface="Calibri Light"/>
              </a:rPr>
              <a:t>Click to edit Master title style</a:t>
            </a:r>
            <a:endParaRPr lang="en-US" sz="4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5121000" y="803160"/>
            <a:ext cx="6269400" cy="2382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Rockwell"/>
              </a:rPr>
              <a:t>Click to edit Master text styles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0000"/>
                </a:solidFill>
                <a:latin typeface="Rockwell"/>
              </a:rPr>
              <a:t>Second level</a:t>
            </a:r>
          </a:p>
          <a:p>
            <a:pPr marL="1143000" lvl="2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Rockwell"/>
              </a:rPr>
              <a:t>Third level</a:t>
            </a:r>
          </a:p>
          <a:p>
            <a:pPr marL="1600200" lvl="3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200" b="0" strike="noStrike" spc="-1">
                <a:solidFill>
                  <a:srgbClr val="000000"/>
                </a:solidFill>
                <a:latin typeface="Rockwell"/>
              </a:rPr>
              <a:t>Fourth level</a:t>
            </a:r>
          </a:p>
          <a:p>
            <a:pPr marL="2057400" lvl="4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200" b="0" strike="noStrike" spc="-1">
                <a:solidFill>
                  <a:srgbClr val="000000"/>
                </a:solidFill>
                <a:latin typeface="Rockwell"/>
              </a:rPr>
              <a:t>Fifth level</a:t>
            </a: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5118480" y="3672000"/>
            <a:ext cx="6271560" cy="2383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Rockwell"/>
              </a:rPr>
              <a:t>Click to edit Master text styles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0000"/>
                </a:solidFill>
                <a:latin typeface="Rockwell"/>
              </a:rPr>
              <a:t>Second level</a:t>
            </a:r>
          </a:p>
          <a:p>
            <a:pPr marL="1143000" lvl="2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Rockwell"/>
              </a:rPr>
              <a:t>Third level</a:t>
            </a:r>
          </a:p>
          <a:p>
            <a:pPr marL="1600200" lvl="3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200" b="0" strike="noStrike" spc="-1">
                <a:solidFill>
                  <a:srgbClr val="000000"/>
                </a:solidFill>
                <a:latin typeface="Rockwell"/>
              </a:rPr>
              <a:t>Fourth level</a:t>
            </a:r>
          </a:p>
          <a:p>
            <a:pPr marL="2057400" lvl="4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200" b="0" strike="noStrike" spc="-1">
                <a:solidFill>
                  <a:srgbClr val="000000"/>
                </a:solidFill>
                <a:latin typeface="Rockwell"/>
              </a:rPr>
              <a:t>Fifth level</a:t>
            </a:r>
          </a:p>
        </p:txBody>
      </p:sp>
      <p:sp>
        <p:nvSpPr>
          <p:cNvPr id="232" name="PlaceHolder 4"/>
          <p:cNvSpPr>
            <a:spLocks noGrp="1"/>
          </p:cNvSpPr>
          <p:nvPr>
            <p:ph type="dt" idx="10"/>
          </p:nvPr>
        </p:nvSpPr>
        <p:spPr>
          <a:xfrm>
            <a:off x="804600" y="320040"/>
            <a:ext cx="365724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000" b="0" strike="noStrike" spc="-1">
                <a:solidFill>
                  <a:srgbClr val="8B8B8B"/>
                </a:solidFill>
                <a:latin typeface="Rockwel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8B8B8B"/>
                </a:solidFill>
                <a:latin typeface="Rockwell"/>
              </a:rPr>
              <a:t>&lt;date/time&gt;</a:t>
            </a:r>
            <a:endParaRPr lang="en-US" sz="1000" b="0" strike="noStrike" spc="-1">
              <a:latin typeface="Times New Roman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ftr" idx="11"/>
          </p:nvPr>
        </p:nvSpPr>
        <p:spPr>
          <a:xfrm>
            <a:off x="804600" y="6226920"/>
            <a:ext cx="10588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34" name="PlaceHolder 6"/>
          <p:cNvSpPr>
            <a:spLocks noGrp="1"/>
          </p:cNvSpPr>
          <p:nvPr>
            <p:ph type="sldNum" idx="12"/>
          </p:nvPr>
        </p:nvSpPr>
        <p:spPr>
          <a:xfrm>
            <a:off x="10469880" y="320040"/>
            <a:ext cx="91404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000" b="0" strike="noStrike" spc="-1">
                <a:solidFill>
                  <a:srgbClr val="8B8B8B"/>
                </a:solidFill>
                <a:latin typeface="Rockwel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905C30C-ADAB-49EE-8A79-E39B32B44636}" type="slidenum">
              <a:rPr lang="en-US" sz="1000" b="0" strike="noStrike" spc="-1">
                <a:solidFill>
                  <a:srgbClr val="8B8B8B"/>
                </a:solidFill>
                <a:latin typeface="Rockwell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1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C4023-983D-4F4C-9F9F-251F7DD88618}" type="datetimeFigureOut">
              <a:rPr lang="en-EG" smtClean="0"/>
              <a:t>04/09/2023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3AD77-481E-4547-A0A3-98C07EDE970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51320"/>
            <a:ext cx="419100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EG" sz="7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General</a:t>
            </a:r>
          </a:p>
        </p:txBody>
      </p:sp>
    </p:spTree>
    <p:extLst>
      <p:ext uri="{BB962C8B-B14F-4D97-AF65-F5344CB8AC3E}">
        <p14:creationId xmlns:p14="http://schemas.microsoft.com/office/powerpoint/2010/main" val="210109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compose/install/linux/" TargetMode="Externa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ACD0D6-C301-0E48-EA4F-57FDF72B2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330" y="1765773"/>
            <a:ext cx="4777759" cy="596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5CB94D-C8CF-E281-B6E6-F40303587504}"/>
              </a:ext>
            </a:extLst>
          </p:cNvPr>
          <p:cNvSpPr txBox="1"/>
          <p:nvPr/>
        </p:nvSpPr>
        <p:spPr>
          <a:xfrm>
            <a:off x="4926842" y="1765773"/>
            <a:ext cx="3070747" cy="376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E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BY:  </a:t>
            </a:r>
            <a:r>
              <a:rPr lang="en-EG" dirty="0">
                <a:solidFill>
                  <a:prstClr val="white"/>
                </a:solidFill>
                <a:latin typeface="Avenir Book" panose="02000503020000020003" pitchFamily="2" charset="0"/>
              </a:rPr>
              <a:t>Mohamed ElSabagh</a:t>
            </a:r>
            <a:endParaRPr kumimoji="0" lang="en-E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A765B-D2F3-0274-BF04-2B158B712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600" y="6311900"/>
            <a:ext cx="2692400" cy="546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4919" cy="6915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6D5EDB-CA38-9F6A-B394-3D3386099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070" y="6533223"/>
            <a:ext cx="2109849" cy="38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7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C3CE1-E727-7166-0C74-0E758765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8F7C3-8CFC-9DB8-86FD-A61A25845A62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A84D2-4C8F-1892-5986-782A37C8D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CFBB6E-5AC6-9A9B-786B-118D4202E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50" y="6475330"/>
            <a:ext cx="2109849" cy="38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9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7"/>
          <p:cNvSpPr/>
          <p:nvPr/>
        </p:nvSpPr>
        <p:spPr>
          <a:xfrm>
            <a:off x="0" y="0"/>
            <a:ext cx="12191760" cy="686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97" name="Group 9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398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1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4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19" name="Rectangle 32"/>
          <p:cNvSpPr/>
          <p:nvPr/>
        </p:nvSpPr>
        <p:spPr>
          <a:xfrm>
            <a:off x="1923840" y="0"/>
            <a:ext cx="10267920" cy="68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2880360" y="841320"/>
            <a:ext cx="6230520" cy="12301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t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EG" sz="3600" b="0" strike="noStrike" spc="-151">
                <a:solidFill>
                  <a:srgbClr val="F81B02"/>
                </a:solidFill>
                <a:latin typeface="Calibri Light"/>
              </a:rPr>
              <a:t>Dockerfile instructions</a:t>
            </a:r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21" name="Isosceles Triangle 34"/>
          <p:cNvSpPr/>
          <p:nvPr/>
        </p:nvSpPr>
        <p:spPr>
          <a:xfrm rot="5400000">
            <a:off x="1798200" y="954720"/>
            <a:ext cx="300240" cy="25884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2880360" y="1799280"/>
            <a:ext cx="8699040" cy="4619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4000" lnSpcReduction="10000"/>
          </a:bodyPr>
          <a:lstStyle/>
          <a:p>
            <a:pPr marL="228600" indent="-228600">
              <a:lnSpc>
                <a:spcPct val="11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</a:rPr>
              <a:t>FROM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: Initializes a new build stage and sets the Base Image</a:t>
            </a:r>
          </a:p>
          <a:p>
            <a:pPr marL="228600" indent="-228600">
              <a:lnSpc>
                <a:spcPct val="11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</a:rPr>
              <a:t>RUN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: Will execute any OS commands in a new layer to build the image</a:t>
            </a:r>
          </a:p>
          <a:p>
            <a:pPr marL="228600" indent="-228600">
              <a:lnSpc>
                <a:spcPct val="11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</a:rPr>
              <a:t>CMD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: </a:t>
            </a:r>
          </a:p>
          <a:p>
            <a:pPr marL="685800" lvl="1" indent="-228600">
              <a:lnSpc>
                <a:spcPct val="11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Rockwell"/>
              </a:rPr>
              <a:t>Provides a default for an executing container. </a:t>
            </a:r>
          </a:p>
          <a:p>
            <a:pPr marL="685800" lvl="1" indent="-228600">
              <a:lnSpc>
                <a:spcPct val="11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Rockwell"/>
              </a:rPr>
              <a:t>There can only be one CMD instruction in a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Rockwell"/>
              </a:rPr>
              <a:t>Dockerfile</a:t>
            </a:r>
            <a:r>
              <a:rPr lang="en-US" sz="1200" b="0" strike="noStrike" spc="-1" dirty="0">
                <a:solidFill>
                  <a:srgbClr val="000000"/>
                </a:solidFill>
                <a:latin typeface="Rockwell"/>
              </a:rPr>
              <a:t>.</a:t>
            </a:r>
          </a:p>
          <a:p>
            <a:pPr marL="685800" lvl="1" indent="-228600">
              <a:lnSpc>
                <a:spcPct val="11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Rockwell"/>
              </a:rPr>
              <a:t>Only the last CMD will have an effect.</a:t>
            </a:r>
          </a:p>
          <a:p>
            <a:pPr marL="228600" indent="-228600">
              <a:lnSpc>
                <a:spcPct val="11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</a:rPr>
              <a:t>ENTRYPOINT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: </a:t>
            </a:r>
          </a:p>
          <a:p>
            <a:pPr marL="685800" lvl="1" indent="-228600">
              <a:lnSpc>
                <a:spcPct val="11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Rockwell"/>
              </a:rPr>
              <a:t>Allows for configuring a container that will run as an executable</a:t>
            </a:r>
          </a:p>
          <a:p>
            <a:pPr marL="685800" lvl="1" indent="-228600">
              <a:lnSpc>
                <a:spcPct val="11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Rockwell"/>
              </a:rPr>
              <a:t>There</a:t>
            </a:r>
            <a:r>
              <a:rPr lang="en-US" sz="12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 can only be one CMD instruction in a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Rockwell"/>
                <a:ea typeface="Rockwell"/>
              </a:rPr>
              <a:t>Dockerfile</a:t>
            </a:r>
            <a:r>
              <a:rPr lang="en-US" sz="12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.</a:t>
            </a:r>
            <a:endParaRPr lang="en-US" sz="1200" b="0" strike="noStrike" spc="-1" dirty="0">
              <a:solidFill>
                <a:srgbClr val="000000"/>
              </a:solidFill>
              <a:latin typeface="Rockwell"/>
            </a:endParaRPr>
          </a:p>
          <a:p>
            <a:pPr marL="685800" lvl="1" indent="-228600">
              <a:lnSpc>
                <a:spcPct val="11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Only the last CMD will have an effect.</a:t>
            </a:r>
            <a:endParaRPr lang="en-US" sz="12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1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  <a:ea typeface="Rockwell"/>
              </a:rPr>
              <a:t>EXPOSE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: Informs Docker that the container listens on the specified network ports at runtime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1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  <a:ea typeface="Rockwell"/>
              </a:rPr>
              <a:t>ENV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: Sets the environment variable &lt;key&gt; to the value &lt;value&gt;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1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  <a:ea typeface="Rockwell"/>
              </a:rPr>
              <a:t>ADD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: Copies new files, directories or remote file URLs from &lt;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  <a:ea typeface="Rockwell"/>
              </a:rPr>
              <a:t>src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&gt; and adds them to the filesystem of the image at the path &lt;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  <a:ea typeface="Rockwell"/>
              </a:rPr>
              <a:t>dest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&gt;.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1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  <a:ea typeface="Rockwell"/>
              </a:rPr>
              <a:t>COPY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: Copies new files or directories from &lt;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  <a:ea typeface="Rockwell"/>
              </a:rPr>
              <a:t>src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&gt; and adds them to the filesystem of the container at the path &lt;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  <a:ea typeface="Rockwell"/>
              </a:rPr>
              <a:t>dest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&gt;.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7"/>
          <p:cNvSpPr/>
          <p:nvPr/>
        </p:nvSpPr>
        <p:spPr>
          <a:xfrm>
            <a:off x="0" y="0"/>
            <a:ext cx="12191760" cy="686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EG" dirty="0"/>
          </a:p>
        </p:txBody>
      </p:sp>
      <p:grpSp>
        <p:nvGrpSpPr>
          <p:cNvPr id="424" name="Group 9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425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6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7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8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0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1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2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4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5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7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8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9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1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2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3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5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46" name="Rectangle 32"/>
          <p:cNvSpPr/>
          <p:nvPr/>
        </p:nvSpPr>
        <p:spPr>
          <a:xfrm>
            <a:off x="1924080" y="9360"/>
            <a:ext cx="10267920" cy="68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EG" dirty="0"/>
          </a:p>
        </p:txBody>
      </p:sp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2880360" y="841320"/>
            <a:ext cx="6230520" cy="12301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t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EG" sz="3600" b="0" strike="noStrike" spc="-151" dirty="0">
                <a:solidFill>
                  <a:srgbClr val="F81B02"/>
                </a:solidFill>
                <a:latin typeface="Calibri Light"/>
              </a:rPr>
              <a:t>Dockerfile instructions</a:t>
            </a:r>
            <a:endParaRPr lang="en-US" sz="3600" b="0" strike="noStrike" spc="-1" dirty="0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48" name="Isosceles Triangle 34"/>
          <p:cNvSpPr/>
          <p:nvPr/>
        </p:nvSpPr>
        <p:spPr>
          <a:xfrm rot="5400000">
            <a:off x="1798200" y="954720"/>
            <a:ext cx="300240" cy="258840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2880360" y="2037960"/>
            <a:ext cx="8602200" cy="4334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1500" lnSpcReduction="10000"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</a:rPr>
              <a:t>LABEL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: Adds metadata to an image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</a:rPr>
              <a:t>VOLUME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: Creates a mount point with the specified name and marks it as holding externally mounted volumes from native host or other containers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</a:rPr>
              <a:t>USER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: Sets the username (or UID) and optionally the user group (or GID) to use when running the image and for any RUN, CMD,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</a:rPr>
              <a:t>WORKDIR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: 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Rockwell"/>
              </a:rPr>
              <a:t>Sets the working directory for any RUN, CMD, ENTRYPOINT, COPY, and ADD instructions that follow it in the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Rockwell"/>
              </a:rPr>
              <a:t>Dockerfile</a:t>
            </a:r>
            <a:r>
              <a:rPr lang="en-US" sz="1200" b="0" strike="noStrike" spc="-1" dirty="0">
                <a:solidFill>
                  <a:srgbClr val="000000"/>
                </a:solidFill>
                <a:latin typeface="Rockwell"/>
              </a:rPr>
              <a:t> 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If the WORKDIR doesn’t exist, it will be created even if it’s not used in any subsequent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Rockwell"/>
                <a:ea typeface="Rockwell"/>
              </a:rPr>
              <a:t>Dockerfile</a:t>
            </a:r>
            <a:r>
              <a:rPr lang="en-US" sz="12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 instruction.</a:t>
            </a:r>
            <a:endParaRPr lang="en-US" sz="12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  <a:ea typeface="Rockwell"/>
              </a:rPr>
              <a:t>ARG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: 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An ARG instruction goes out of scope at the end of the build stage where it was defined</a:t>
            </a:r>
            <a:endParaRPr lang="en-US" sz="1200" b="0" strike="noStrike" spc="-1" dirty="0">
              <a:solidFill>
                <a:srgbClr val="000000"/>
              </a:solidFill>
              <a:latin typeface="Rockwell"/>
            </a:endParaRP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Defines a variable that users can pass at build-time to the builder with the docker build command, using the --build-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Rockwell"/>
                <a:ea typeface="Rockwell"/>
              </a:rPr>
              <a:t>arg</a:t>
            </a:r>
            <a:r>
              <a:rPr lang="en-US" sz="12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 &lt;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Rockwell"/>
                <a:ea typeface="Rockwell"/>
              </a:rPr>
              <a:t>varname</a:t>
            </a:r>
            <a:r>
              <a:rPr lang="en-US" sz="12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&gt;=&lt;value&gt; flag</a:t>
            </a:r>
            <a:endParaRPr lang="en-US" sz="1200" b="0" strike="noStrike" spc="-1" dirty="0">
              <a:solidFill>
                <a:srgbClr val="000000"/>
              </a:solidFill>
              <a:latin typeface="Rockwell"/>
            </a:endParaRP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is the only instruction that may precede FROM in the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Rockwell"/>
                <a:ea typeface="Rockwell"/>
              </a:rPr>
              <a:t>Dockerfile</a:t>
            </a:r>
            <a:r>
              <a:rPr lang="en-US" sz="12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.</a:t>
            </a:r>
            <a:endParaRPr lang="en-US" sz="12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  <a:ea typeface="Rockwell"/>
              </a:rPr>
              <a:t>ONBUILD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: Adds a trigger instruction to the image that will be executed at a later time, when the image is used as the base for </a:t>
            </a:r>
            <a:r>
              <a:rPr lang="en-US" sz="1400" b="0" strike="noStrike" spc="-1">
                <a:solidFill>
                  <a:srgbClr val="000000"/>
                </a:solidFill>
                <a:latin typeface="Rockwell"/>
                <a:ea typeface="Rockwell"/>
              </a:rPr>
              <a:t>another build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Rectangle 7"/>
          <p:cNvSpPr/>
          <p:nvPr/>
        </p:nvSpPr>
        <p:spPr>
          <a:xfrm>
            <a:off x="0" y="0"/>
            <a:ext cx="12191760" cy="6868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2" name="Group 9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553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74" name="Rectangle 32"/>
          <p:cNvSpPr/>
          <p:nvPr/>
        </p:nvSpPr>
        <p:spPr>
          <a:xfrm>
            <a:off x="1923840" y="0"/>
            <a:ext cx="10267920" cy="68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2880360" y="841320"/>
            <a:ext cx="6230520" cy="12301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t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600" b="0" strike="noStrike" spc="-1" dirty="0">
                <a:solidFill>
                  <a:srgbClr val="000000"/>
                </a:solidFill>
                <a:latin typeface="Rockwell"/>
              </a:rPr>
              <a:t>To see image layers : </a:t>
            </a:r>
          </a:p>
        </p:txBody>
      </p:sp>
      <p:sp>
        <p:nvSpPr>
          <p:cNvPr id="576" name="Isosceles Triangle 34"/>
          <p:cNvSpPr/>
          <p:nvPr/>
        </p:nvSpPr>
        <p:spPr>
          <a:xfrm rot="5400000">
            <a:off x="1798200" y="954720"/>
            <a:ext cx="300240" cy="25884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2868120" y="1779480"/>
            <a:ext cx="7955280" cy="4272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Run the following command : </a:t>
            </a: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endParaRPr lang="en-US" sz="1400" spc="-1" dirty="0">
              <a:solidFill>
                <a:srgbClr val="000000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r>
              <a:rPr lang="en-US" sz="1800" b="1" strike="noStrike" spc="-1" dirty="0">
                <a:solidFill>
                  <a:schemeClr val="accent4"/>
                </a:solidFill>
                <a:latin typeface="Rockwell"/>
              </a:rPr>
              <a:t>$docker image history image-name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3A9D1-D1E0-7D28-1F84-75404FDB8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840" y="3112700"/>
            <a:ext cx="6587490" cy="24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3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 8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51" name="Group 10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452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3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4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5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6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7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8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9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0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1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2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3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4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5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6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7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000000">
                  <a:alpha val="1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0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1849C6B-F2D1-64E7-025E-A4C4CA9B0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" y="0"/>
            <a:ext cx="12191467" cy="6858299"/>
          </a:xfrm>
          <a:prstGeom prst="rect">
            <a:avLst/>
          </a:prstGeom>
        </p:spPr>
      </p:pic>
      <p:sp>
        <p:nvSpPr>
          <p:cNvPr id="5" name="PlaceHolder 1">
            <a:extLst>
              <a:ext uri="{FF2B5EF4-FFF2-40B4-BE49-F238E27FC236}">
                <a16:creationId xmlns:a16="http://schemas.microsoft.com/office/drawing/2014/main" id="{3AF1EF38-1993-EA7E-4B3B-A9710704FED4}"/>
              </a:ext>
            </a:extLst>
          </p:cNvPr>
          <p:cNvSpPr txBox="1">
            <a:spLocks/>
          </p:cNvSpPr>
          <p:nvPr/>
        </p:nvSpPr>
        <p:spPr>
          <a:xfrm>
            <a:off x="1759320" y="798840"/>
            <a:ext cx="8673120" cy="104868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</a:pPr>
            <a:r>
              <a:rPr lang="en-EG" sz="4000" spc="-151" dirty="0">
                <a:solidFill>
                  <a:srgbClr val="000000"/>
                </a:solidFill>
                <a:latin typeface="Calibri Light"/>
              </a:rPr>
              <a:t>RUN VS CMDVS ENTERYPOINT </a:t>
            </a:r>
            <a:endParaRPr lang="en-US" sz="4000" spc="-1" dirty="0">
              <a:solidFill>
                <a:srgbClr val="000000"/>
              </a:solidFill>
              <a:latin typeface="Rockwell"/>
            </a:endParaRPr>
          </a:p>
        </p:txBody>
      </p:sp>
      <p:graphicFrame>
        <p:nvGraphicFramePr>
          <p:cNvPr id="6" name="Diagram1">
            <a:extLst>
              <a:ext uri="{FF2B5EF4-FFF2-40B4-BE49-F238E27FC236}">
                <a16:creationId xmlns:a16="http://schemas.microsoft.com/office/drawing/2014/main" id="{BB4E4278-E3F6-4FD8-FD0E-033459AA4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4740910"/>
              </p:ext>
            </p:extLst>
          </p:nvPr>
        </p:nvGraphicFramePr>
        <p:xfrm>
          <a:off x="807840" y="1990800"/>
          <a:ext cx="10576080" cy="4175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8896-2104-AA63-BC3B-CB939001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D89A2-BE3E-7F71-5412-BBE8270D4AB0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7C344-D731-1C7E-568E-15106CB0A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66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DA44-0139-1612-4CA7-E6BDA7507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B0204-4F2F-D65C-BA30-A6A3C02ABB5E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C612D-1E5B-1480-0A57-1906CC51C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F8D53-AC66-F65F-DB79-338CBB603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48" y="4814287"/>
            <a:ext cx="3789479" cy="115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27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Rectangle 36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EG" dirty="0"/>
          </a:p>
        </p:txBody>
      </p:sp>
      <p:grpSp>
        <p:nvGrpSpPr>
          <p:cNvPr id="475" name="Group 38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476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8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9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1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2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3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4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5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6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7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8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9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0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1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000000">
                  <a:alpha val="1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2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3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4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5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6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1759320" y="798840"/>
            <a:ext cx="8673120" cy="104868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ctr">
            <a:normAutofit/>
          </a:bodyPr>
          <a:lstStyle/>
          <a:p>
            <a:pPr algn="ctr">
              <a:lnSpc>
                <a:spcPct val="85000"/>
              </a:lnSpc>
              <a:buNone/>
            </a:pPr>
            <a:r>
              <a:rPr lang="en-EG" sz="4000" b="0" strike="noStrike" spc="-151">
                <a:solidFill>
                  <a:srgbClr val="000000"/>
                </a:solidFill>
                <a:latin typeface="Calibri Light"/>
              </a:rPr>
              <a:t>ADD VS COPY</a:t>
            </a:r>
            <a:endParaRPr lang="en-US" sz="4000" b="0" strike="noStrike" spc="-1">
              <a:solidFill>
                <a:srgbClr val="000000"/>
              </a:solidFill>
              <a:latin typeface="Rockwel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27914-D0D0-6F51-534A-BD8170ECF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" y="0"/>
            <a:ext cx="12354500" cy="6950013"/>
          </a:xfrm>
          <a:prstGeom prst="rect">
            <a:avLst/>
          </a:prstGeom>
        </p:spPr>
      </p:pic>
      <p:graphicFrame>
        <p:nvGraphicFramePr>
          <p:cNvPr id="5" name="Diagram2">
            <a:extLst>
              <a:ext uri="{FF2B5EF4-FFF2-40B4-BE49-F238E27FC236}">
                <a16:creationId xmlns:a16="http://schemas.microsoft.com/office/drawing/2014/main" id="{607BC32E-B1DD-FCDC-1C58-5E8AE9BBD3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3943154"/>
              </p:ext>
            </p:extLst>
          </p:nvPr>
        </p:nvGraphicFramePr>
        <p:xfrm>
          <a:off x="807840" y="1990800"/>
          <a:ext cx="10576080" cy="4175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B709836-BF3A-D659-27FA-F61B3639A276}"/>
              </a:ext>
            </a:extLst>
          </p:cNvPr>
          <p:cNvSpPr txBox="1"/>
          <p:nvPr/>
        </p:nvSpPr>
        <p:spPr>
          <a:xfrm>
            <a:off x="2624040" y="985345"/>
            <a:ext cx="6347636" cy="511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EG" sz="3200" spc="-151" dirty="0">
                <a:solidFill>
                  <a:srgbClr val="000000"/>
                </a:solidFill>
                <a:latin typeface="Calibri Light"/>
              </a:rPr>
              <a:t>COPY VS ADD</a:t>
            </a:r>
            <a:endParaRPr lang="en-US" sz="3200" spc="-1" dirty="0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8963-C911-33AF-91CE-BA1DF7C6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556046-3750-45C8-356D-A09FF204FFC7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AE327-B497-068D-D0DE-55EFBC72F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7E8269-216C-F47A-1E54-752EACD1F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6189518"/>
            <a:ext cx="2286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9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0DED0D-098F-A3EE-D7AE-33B354B62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D9FF8B-20DF-4BDC-1889-41821308486F}"/>
              </a:ext>
            </a:extLst>
          </p:cNvPr>
          <p:cNvSpPr txBox="1"/>
          <p:nvPr/>
        </p:nvSpPr>
        <p:spPr>
          <a:xfrm>
            <a:off x="1413164" y="1148632"/>
            <a:ext cx="9820893" cy="4560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EG" sz="2800" b="1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Agenda</a:t>
            </a: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 :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D</a:t>
            </a:r>
            <a:r>
              <a:rPr lang="en-US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o</a:t>
            </a: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cker Image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DockerFile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Image Layers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D</a:t>
            </a:r>
            <a:r>
              <a:rPr lang="en-US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o</a:t>
            </a: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cker Networks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Lab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G" sz="2800" dirty="0">
              <a:ln w="0"/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892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E0B6-8B23-0026-47DA-F4A30B9B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D2FE8-3ADB-0A6E-C8EB-50DA1CD17329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0FC45-19A1-0DF5-6AFF-9E113AB87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755C4C-1C30-1533-EC64-6CA0BA1D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51" y="6475331"/>
            <a:ext cx="2109849" cy="3826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E958C6-0CF2-2F86-520A-2540F03291B0}"/>
              </a:ext>
            </a:extLst>
          </p:cNvPr>
          <p:cNvSpPr txBox="1"/>
          <p:nvPr/>
        </p:nvSpPr>
        <p:spPr>
          <a:xfrm>
            <a:off x="2638980" y="1749915"/>
            <a:ext cx="7612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</a:t>
            </a:r>
            <a:r>
              <a:rPr lang="en-EG" dirty="0">
                <a:solidFill>
                  <a:schemeClr val="bg1">
                    <a:lumMod val="95000"/>
                  </a:schemeClr>
                </a:solidFill>
              </a:rPr>
              <a:t>o push image to docker hub : </a:t>
            </a:r>
          </a:p>
          <a:p>
            <a:r>
              <a:rPr lang="en-EG" dirty="0">
                <a:solidFill>
                  <a:schemeClr val="bg1">
                    <a:lumMod val="95000"/>
                  </a:schemeClr>
                </a:solidFill>
              </a:rPr>
              <a:t>$docker image tag   nginx   user/nginx</a:t>
            </a:r>
          </a:p>
          <a:p>
            <a:r>
              <a:rPr lang="en-EG" dirty="0">
                <a:solidFill>
                  <a:schemeClr val="bg1">
                    <a:lumMod val="95000"/>
                  </a:schemeClr>
                </a:solidFill>
              </a:rPr>
              <a:t>$docker login</a:t>
            </a:r>
          </a:p>
          <a:p>
            <a:r>
              <a:rPr lang="en-EG" dirty="0">
                <a:solidFill>
                  <a:schemeClr val="bg1">
                    <a:lumMod val="95000"/>
                  </a:schemeClr>
                </a:solidFill>
              </a:rPr>
              <a:t>$docker push  user/nginx</a:t>
            </a:r>
          </a:p>
        </p:txBody>
      </p:sp>
    </p:spTree>
    <p:extLst>
      <p:ext uri="{BB962C8B-B14F-4D97-AF65-F5344CB8AC3E}">
        <p14:creationId xmlns:p14="http://schemas.microsoft.com/office/powerpoint/2010/main" val="731872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6455F8-E4E5-157C-9482-73456E078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6140780"/>
            <a:ext cx="22860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84128"/>
            <a:ext cx="12540729" cy="7054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9E7B0A-7117-2E6E-9D0A-B688FDF3C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879" y="6475331"/>
            <a:ext cx="2109849" cy="38266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A13C64-7D31-DDDE-9327-F2750AF1E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50" y="6475330"/>
            <a:ext cx="2109849" cy="38266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9ED848-FD9F-FBB3-B420-3FBC9B449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50" y="6475330"/>
            <a:ext cx="2109849" cy="38266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888840" y="2339640"/>
            <a:ext cx="3500640" cy="246960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0" anchor="ctr">
            <a:normAutofit/>
          </a:bodyPr>
          <a:lstStyle/>
          <a:p>
            <a:pPr algn="ctr">
              <a:lnSpc>
                <a:spcPct val="80000"/>
              </a:lnSpc>
              <a:buNone/>
            </a:pPr>
            <a:r>
              <a:rPr lang="en-US" sz="6000" b="0" strike="noStrike" spc="-151">
                <a:solidFill>
                  <a:srgbClr val="FFFFFF"/>
                </a:solidFill>
                <a:latin typeface="Calibri Light"/>
              </a:rPr>
              <a:t>Docker Networks</a:t>
            </a:r>
            <a:endParaRPr lang="en-US" sz="6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5121000" y="803160"/>
            <a:ext cx="6269400" cy="2625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500"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Rockwell"/>
              </a:rPr>
              <a:t>Bridge: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Private internal network created by docker on the host. 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Default network the container attach to.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Each created container get internal IP address usually in range 172.17.x.x.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Containers can access each. Others by this IP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To Access any of these containers “PORT MAPPING”</a:t>
            </a:r>
          </a:p>
          <a:p>
            <a:pPr marL="1143000" lvl="2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81B02"/>
                </a:solidFill>
                <a:latin typeface="Rockwell"/>
              </a:rPr>
              <a:t>By adding –p </a:t>
            </a:r>
            <a:r>
              <a:rPr lang="en-US" sz="1400" b="0" strike="noStrike" spc="-1" dirty="0" err="1">
                <a:solidFill>
                  <a:srgbClr val="F81B02"/>
                </a:solidFill>
                <a:latin typeface="Rockwell"/>
              </a:rPr>
              <a:t>port-outside:port-inside</a:t>
            </a:r>
            <a:r>
              <a:rPr lang="en-US" sz="1400" b="0" strike="noStrike" spc="-1" dirty="0">
                <a:solidFill>
                  <a:srgbClr val="F81B02"/>
                </a:solidFill>
                <a:latin typeface="Rockwell"/>
              </a:rPr>
              <a:t> when running the container 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600" b="0" strike="noStrike" spc="-1" dirty="0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5118480" y="3672000"/>
            <a:ext cx="6271560" cy="2383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Rockwell"/>
              </a:rPr>
              <a:t>Host: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No type of isolation between docker container and docker host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No need to “PORT MAPPING”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Only one docker container can be access 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E6F29F-AF74-9524-0B55-8D0887664E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" t="7128" r="38640" b="18031"/>
          <a:stretch/>
        </p:blipFill>
        <p:spPr>
          <a:xfrm>
            <a:off x="244226" y="803160"/>
            <a:ext cx="4789867" cy="51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97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888840" y="2339640"/>
            <a:ext cx="3500640" cy="246960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0" anchor="ctr">
            <a:normAutofit/>
          </a:bodyPr>
          <a:lstStyle/>
          <a:p>
            <a:pPr algn="ctr">
              <a:lnSpc>
                <a:spcPct val="80000"/>
              </a:lnSpc>
              <a:buNone/>
            </a:pPr>
            <a:r>
              <a:rPr lang="en-US" sz="6000" b="0" strike="noStrike" spc="-151">
                <a:solidFill>
                  <a:srgbClr val="FFFFFF"/>
                </a:solidFill>
                <a:latin typeface="Calibri Light"/>
              </a:rPr>
              <a:t>Docker Networks</a:t>
            </a:r>
            <a:endParaRPr lang="en-US" sz="6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/>
          </p:nvPr>
        </p:nvSpPr>
        <p:spPr>
          <a:xfrm>
            <a:off x="5121000" y="1079280"/>
            <a:ext cx="6269400" cy="126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7500"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Rockwell"/>
              </a:rPr>
              <a:t>None: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Rockwell"/>
              </a:rPr>
              <a:t>Docker container not attached to any network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Rockwell"/>
              </a:rPr>
              <a:t>It will not be accessible outside even from other containers</a:t>
            </a:r>
          </a:p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/>
          </p:nvPr>
        </p:nvSpPr>
        <p:spPr>
          <a:xfrm>
            <a:off x="5031000" y="3054240"/>
            <a:ext cx="6271560" cy="2383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4500" lnSpcReduction="10000"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Rockwell"/>
              </a:rPr>
              <a:t>overlay: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Create new internal private network that allow all containers to access each others.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Docker Swarm can create it.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Docker network create --driver overlay --subnet 10.0.9.0/24 name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Then attach the container or services to this network during creation	</a:t>
            </a:r>
          </a:p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600" b="0" strike="noStrike" spc="-1" dirty="0">
              <a:solidFill>
                <a:srgbClr val="000000"/>
              </a:solidFill>
              <a:latin typeface="Rockwel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2CC12-DE65-E3B0-6F44-789E2A53F2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" t="7128" r="38640" b="18031"/>
          <a:stretch/>
        </p:blipFill>
        <p:spPr>
          <a:xfrm>
            <a:off x="244226" y="803160"/>
            <a:ext cx="4789867" cy="51006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Rectangle 7"/>
          <p:cNvSpPr/>
          <p:nvPr/>
        </p:nvSpPr>
        <p:spPr>
          <a:xfrm>
            <a:off x="0" y="0"/>
            <a:ext cx="12191760" cy="6868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2" name="Group 9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553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74" name="Rectangle 32"/>
          <p:cNvSpPr/>
          <p:nvPr/>
        </p:nvSpPr>
        <p:spPr>
          <a:xfrm>
            <a:off x="1923840" y="0"/>
            <a:ext cx="10267920" cy="68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2880360" y="841320"/>
            <a:ext cx="6230520" cy="12301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t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600" b="0" strike="noStrike" spc="-151">
                <a:solidFill>
                  <a:srgbClr val="F81B02"/>
                </a:solidFill>
                <a:latin typeface="Calibri Light"/>
              </a:rPr>
              <a:t>Lab</a:t>
            </a:r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76" name="Isosceles Triangle 34"/>
          <p:cNvSpPr/>
          <p:nvPr/>
        </p:nvSpPr>
        <p:spPr>
          <a:xfrm rot="5400000">
            <a:off x="1798200" y="954720"/>
            <a:ext cx="300240" cy="25884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2868120" y="1779480"/>
            <a:ext cx="7955280" cy="4272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P1: Create your own nginx docker image based on ubuntu </a:t>
            </a:r>
            <a:r>
              <a:rPr lang="en-US" sz="1400" b="0" strike="noStrike" spc="-1" dirty="0">
                <a:solidFill>
                  <a:srgbClr val="F81B02"/>
                </a:solidFill>
                <a:latin typeface="Rockwell"/>
              </a:rPr>
              <a:t>“NEVER USE FROM nginx”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F81B02"/>
                </a:solidFill>
                <a:latin typeface="Rockwell"/>
              </a:rPr>
              <a:t>Install nginx</a:t>
            </a:r>
            <a:endParaRPr lang="en-US" sz="1200" b="0" strike="noStrike" spc="-1" dirty="0">
              <a:solidFill>
                <a:srgbClr val="000000"/>
              </a:solidFill>
              <a:latin typeface="Rockwell"/>
            </a:endParaRP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F81B02"/>
                </a:solidFill>
                <a:latin typeface="Rockwell"/>
              </a:rPr>
              <a:t>copy </a:t>
            </a:r>
            <a:r>
              <a:rPr lang="en-US" sz="1200" b="0" strike="noStrike" spc="-1" dirty="0" err="1">
                <a:solidFill>
                  <a:srgbClr val="F81B02"/>
                </a:solidFill>
                <a:latin typeface="Rockwell"/>
              </a:rPr>
              <a:t>index.html</a:t>
            </a:r>
            <a:r>
              <a:rPr lang="en-US" sz="1200" b="0" strike="noStrike" spc="-1" dirty="0">
                <a:solidFill>
                  <a:srgbClr val="F81B02"/>
                </a:solidFill>
                <a:latin typeface="Rockwell"/>
              </a:rPr>
              <a:t> as file to "/</a:t>
            </a:r>
            <a:r>
              <a:rPr lang="en-US" sz="1200" b="0" strike="noStrike" spc="-1" dirty="0" err="1">
                <a:solidFill>
                  <a:srgbClr val="F81B02"/>
                </a:solidFill>
                <a:latin typeface="Rockwell"/>
              </a:rPr>
              <a:t>usr</a:t>
            </a:r>
            <a:r>
              <a:rPr lang="en-US" sz="1200" b="0" strike="noStrike" spc="-1" dirty="0">
                <a:solidFill>
                  <a:srgbClr val="F81B02"/>
                </a:solidFill>
                <a:latin typeface="Rockwell"/>
              </a:rPr>
              <a:t>/share/nginx/html” with message “”</a:t>
            </a:r>
            <a:endParaRPr lang="en-US" sz="1200" b="0" strike="noStrike" spc="-1" dirty="0">
              <a:solidFill>
                <a:srgbClr val="000000"/>
              </a:solidFill>
              <a:latin typeface="Rockwell"/>
            </a:endParaRP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F81B02"/>
                </a:solidFill>
                <a:latin typeface="Rockwell"/>
              </a:rPr>
              <a:t>Start nginx</a:t>
            </a:r>
            <a:endParaRPr lang="en-US" sz="1200" b="0" strike="noStrike" spc="-1" dirty="0">
              <a:solidFill>
                <a:srgbClr val="000000"/>
              </a:solidFill>
              <a:latin typeface="Rockwell"/>
            </a:endParaRP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spc="-1" dirty="0">
                <a:solidFill>
                  <a:srgbClr val="F81B02"/>
                </a:solidFill>
                <a:latin typeface="Rockwell"/>
              </a:rPr>
              <a:t>Expose port</a:t>
            </a:r>
            <a:endParaRPr lang="en-US" sz="1200" b="0" strike="noStrike" spc="-1" dirty="0">
              <a:solidFill>
                <a:srgbClr val="F81B02"/>
              </a:solidFill>
              <a:latin typeface="Rockwell"/>
            </a:endParaRP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spc="-1" dirty="0">
                <a:solidFill>
                  <a:srgbClr val="F81B02"/>
                </a:solidFill>
                <a:latin typeface="Rockwell"/>
              </a:rPr>
              <a:t>Docker push to your register on </a:t>
            </a:r>
            <a:r>
              <a:rPr lang="en-US" sz="1200" spc="-1" dirty="0" err="1">
                <a:solidFill>
                  <a:srgbClr val="F81B02"/>
                </a:solidFill>
                <a:latin typeface="Rockwell"/>
              </a:rPr>
              <a:t>dockerhub</a:t>
            </a:r>
            <a:endParaRPr lang="en-US" sz="12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P2: What is the rest of Docker Networks ? “Name and Definition”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P3: Create your bridge network, two containers from ubuntu image with different names and try to ping each other using </a:t>
            </a:r>
            <a:r>
              <a:rPr lang="en-US" sz="1400" b="0" strike="noStrike" spc="-1" dirty="0">
                <a:solidFill>
                  <a:srgbClr val="F81B02"/>
                </a:solidFill>
                <a:latin typeface="Rockwell"/>
                <a:ea typeface="Rockwell"/>
              </a:rPr>
              <a:t>NAME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.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Rectangle 7"/>
          <p:cNvSpPr/>
          <p:nvPr/>
        </p:nvSpPr>
        <p:spPr>
          <a:xfrm>
            <a:off x="0" y="0"/>
            <a:ext cx="12191760" cy="6868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2" name="Group 9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553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74" name="Rectangle 32"/>
          <p:cNvSpPr/>
          <p:nvPr/>
        </p:nvSpPr>
        <p:spPr>
          <a:xfrm>
            <a:off x="1923840" y="0"/>
            <a:ext cx="10267920" cy="68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2880360" y="841320"/>
            <a:ext cx="6230520" cy="12301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t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600" b="0" strike="noStrike" spc="-151">
                <a:solidFill>
                  <a:srgbClr val="F81B02"/>
                </a:solidFill>
                <a:latin typeface="Calibri Light"/>
              </a:rPr>
              <a:t>Lab</a:t>
            </a:r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76" name="Isosceles Triangle 34"/>
          <p:cNvSpPr/>
          <p:nvPr/>
        </p:nvSpPr>
        <p:spPr>
          <a:xfrm rot="5400000">
            <a:off x="1798200" y="954720"/>
            <a:ext cx="300240" cy="25884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2868120" y="1779480"/>
            <a:ext cx="7955280" cy="4272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1- create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</a:rPr>
              <a:t>Dockerfile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 to create nginx , replace override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</a:rPr>
              <a:t>index.html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 of nginx with content “ Hello ITI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</a:rPr>
              <a:t>heros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 from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</a:rPr>
              <a:t>Dockerfile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”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spc="-1" dirty="0">
              <a:solidFill>
                <a:srgbClr val="000000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</a:pPr>
            <a:r>
              <a:rPr lang="en-US" sz="1400" spc="-1" dirty="0">
                <a:solidFill>
                  <a:srgbClr val="000000"/>
                </a:solidFill>
                <a:latin typeface="Rockwell"/>
              </a:rPr>
              <a:t>2-repeate previous task without using NGINX as a base , use ubuntu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E22D00-DB5E-ED93-8914-3BD50991F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039" y="2633220"/>
            <a:ext cx="4019815" cy="653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71E817-32C0-DA53-A8C8-B621C5D37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96" y="4151260"/>
            <a:ext cx="4891363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39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Rectangle 7"/>
          <p:cNvSpPr/>
          <p:nvPr/>
        </p:nvSpPr>
        <p:spPr>
          <a:xfrm>
            <a:off x="0" y="0"/>
            <a:ext cx="12191760" cy="6868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2" name="Group 9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553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74" name="Rectangle 32"/>
          <p:cNvSpPr/>
          <p:nvPr/>
        </p:nvSpPr>
        <p:spPr>
          <a:xfrm>
            <a:off x="1923840" y="0"/>
            <a:ext cx="10267920" cy="68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2115180" y="872065"/>
            <a:ext cx="6230520" cy="12301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t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600" b="0" strike="noStrike" spc="-151" dirty="0">
                <a:solidFill>
                  <a:srgbClr val="F81B02"/>
                </a:solidFill>
                <a:latin typeface="Calibri Light"/>
              </a:rPr>
              <a:t>Lab</a:t>
            </a:r>
            <a:endParaRPr lang="en-US" sz="3600" b="0" strike="noStrike" spc="-1" dirty="0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76" name="Isosceles Triangle 34"/>
          <p:cNvSpPr/>
          <p:nvPr/>
        </p:nvSpPr>
        <p:spPr>
          <a:xfrm rot="5400000">
            <a:off x="1798200" y="954720"/>
            <a:ext cx="300240" cy="25884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2248723" y="1777680"/>
            <a:ext cx="7955280" cy="4272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20000"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3- create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</a:rPr>
              <a:t>cutom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 nginx image </a:t>
            </a:r>
            <a:r>
              <a:rPr lang="en-US" sz="1400" b="0" strike="noStrike" spc="-1" dirty="0">
                <a:solidFill>
                  <a:schemeClr val="accent1"/>
                </a:solidFill>
                <a:latin typeface="Rockwell"/>
              </a:rPr>
              <a:t>“DON’T USE NGINX AS BASE” 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with the following needs : 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Create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</a:rPr>
              <a:t>Dockerfile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 with name </a:t>
            </a:r>
            <a:r>
              <a:rPr lang="en-US" sz="1400" b="1" strike="noStrike" spc="-1" dirty="0">
                <a:solidFill>
                  <a:schemeClr val="accent4"/>
                </a:solidFill>
                <a:latin typeface="Rockwell"/>
              </a:rPr>
              <a:t>Dockerfile9090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</a:rPr>
              <a:t>Dockerfile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 will have the following steps :</a:t>
            </a:r>
          </a:p>
          <a:p>
            <a:pPr lvl="2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spc="-1" dirty="0">
                <a:solidFill>
                  <a:srgbClr val="000000"/>
                </a:solidFill>
                <a:latin typeface="Rockwell"/>
              </a:rPr>
              <a:t>Use 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alpine</a:t>
            </a:r>
            <a:r>
              <a:rPr lang="en-US" sz="1200" spc="-1" dirty="0">
                <a:solidFill>
                  <a:srgbClr val="000000"/>
                </a:solidFill>
                <a:latin typeface="Rockwell"/>
              </a:rPr>
              <a:t> as your Base</a:t>
            </a:r>
          </a:p>
          <a:p>
            <a:pPr lvl="2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spc="-1" dirty="0">
                <a:solidFill>
                  <a:srgbClr val="000000"/>
                </a:solidFill>
                <a:latin typeface="Rockwell"/>
              </a:rPr>
              <a:t>Run following commands  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“ </a:t>
            </a:r>
            <a:r>
              <a:rPr lang="en-US" sz="1200" b="1" spc="-1" dirty="0" err="1">
                <a:solidFill>
                  <a:schemeClr val="accent4"/>
                </a:solidFill>
                <a:latin typeface="Rockwell"/>
              </a:rPr>
              <a:t>apk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 update</a:t>
            </a:r>
            <a:r>
              <a:rPr lang="en-US" sz="1200" b="1" spc="-1" dirty="0">
                <a:solidFill>
                  <a:srgbClr val="000000"/>
                </a:solidFill>
                <a:latin typeface="Rockwell"/>
              </a:rPr>
              <a:t>.     ,AND    </a:t>
            </a:r>
            <a:r>
              <a:rPr lang="en-US" sz="1200" b="1" spc="-1" dirty="0" err="1">
                <a:solidFill>
                  <a:schemeClr val="accent4"/>
                </a:solidFill>
                <a:latin typeface="Rockwell"/>
              </a:rPr>
              <a:t>apk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 add nginx</a:t>
            </a:r>
            <a:r>
              <a:rPr lang="en-US" sz="1200" b="1" spc="-1" dirty="0">
                <a:solidFill>
                  <a:srgbClr val="000000"/>
                </a:solidFill>
                <a:latin typeface="Rockwell"/>
              </a:rPr>
              <a:t>”</a:t>
            </a:r>
          </a:p>
          <a:p>
            <a:pPr lvl="2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spc="-1" dirty="0">
                <a:solidFill>
                  <a:srgbClr val="000000"/>
                </a:solidFill>
                <a:latin typeface="Rockwell"/>
              </a:rPr>
              <a:t>Create Directory called 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/data </a:t>
            </a:r>
          </a:p>
          <a:p>
            <a:pPr lvl="2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1" spc="-1" dirty="0">
                <a:latin typeface="Rockwell"/>
              </a:rPr>
              <a:t>Compress the file </a:t>
            </a:r>
            <a:r>
              <a:rPr lang="en-US" sz="1200" b="1" spc="-1" dirty="0" err="1">
                <a:solidFill>
                  <a:schemeClr val="accent4"/>
                </a:solidFill>
                <a:latin typeface="Rockwell"/>
              </a:rPr>
              <a:t>index.html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 to </a:t>
            </a:r>
            <a:r>
              <a:rPr lang="en-US" sz="1200" b="1" spc="-1" dirty="0" err="1">
                <a:solidFill>
                  <a:schemeClr val="accent4"/>
                </a:solidFill>
                <a:latin typeface="Rockwell"/>
              </a:rPr>
              <a:t>index.html.tar.gz</a:t>
            </a:r>
            <a:endParaRPr lang="en-US" sz="1200" b="1" spc="-1" dirty="0">
              <a:solidFill>
                <a:schemeClr val="accent4"/>
              </a:solidFill>
              <a:latin typeface="Rockwell"/>
            </a:endParaRPr>
          </a:p>
          <a:p>
            <a:pPr lvl="2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spc="-1" dirty="0">
                <a:solidFill>
                  <a:srgbClr val="000000"/>
                </a:solidFill>
                <a:latin typeface="Rockwell"/>
              </a:rPr>
              <a:t>Copy </a:t>
            </a:r>
            <a:r>
              <a:rPr lang="en-US" sz="1200" b="1" spc="-1" dirty="0" err="1">
                <a:solidFill>
                  <a:schemeClr val="accent4"/>
                </a:solidFill>
                <a:latin typeface="Rockwell"/>
              </a:rPr>
              <a:t>index.html.tar.gz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Rockwell"/>
              </a:rPr>
              <a:t>file to </a:t>
            </a:r>
            <a:r>
              <a:rPr lang="en-US" sz="1200" spc="-1" dirty="0">
                <a:solidFill>
                  <a:schemeClr val="accent4"/>
                </a:solidFill>
                <a:latin typeface="Rockwell"/>
              </a:rPr>
              <a:t>/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data</a:t>
            </a:r>
            <a:r>
              <a:rPr lang="en-US" sz="1200" spc="-1" dirty="0">
                <a:solidFill>
                  <a:schemeClr val="accent4"/>
                </a:solidFill>
                <a:latin typeface="Rockwell"/>
              </a:rPr>
              <a:t> </a:t>
            </a:r>
          </a:p>
          <a:p>
            <a:pPr lvl="2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spc="-1" dirty="0">
                <a:solidFill>
                  <a:srgbClr val="000000"/>
                </a:solidFill>
                <a:latin typeface="Rockwell"/>
              </a:rPr>
              <a:t>Copy the 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nginx-9090.conf</a:t>
            </a:r>
            <a:r>
              <a:rPr lang="en-US" sz="1200" b="1" spc="-1" dirty="0">
                <a:solidFill>
                  <a:srgbClr val="000000"/>
                </a:solidFill>
                <a:latin typeface="Rockwell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Rockwell"/>
              </a:rPr>
              <a:t>file to 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/</a:t>
            </a:r>
            <a:r>
              <a:rPr lang="en-US" sz="1200" b="1" spc="-1" dirty="0" err="1">
                <a:solidFill>
                  <a:schemeClr val="accent4"/>
                </a:solidFill>
                <a:latin typeface="Rockwell"/>
              </a:rPr>
              <a:t>etc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/nginx/</a:t>
            </a:r>
            <a:r>
              <a:rPr lang="en-US" sz="1200" b="1" spc="-1" dirty="0" err="1">
                <a:solidFill>
                  <a:schemeClr val="accent4"/>
                </a:solidFill>
                <a:latin typeface="Rockwell"/>
              </a:rPr>
              <a:t>http.d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/</a:t>
            </a:r>
          </a:p>
          <a:p>
            <a:pPr lvl="2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spc="-1" dirty="0">
                <a:solidFill>
                  <a:srgbClr val="000000"/>
                </a:solidFill>
                <a:latin typeface="Rockwell"/>
              </a:rPr>
              <a:t>Expose port 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9090</a:t>
            </a:r>
            <a:r>
              <a:rPr lang="en-US" sz="1200" spc="-1" dirty="0">
                <a:solidFill>
                  <a:srgbClr val="000000"/>
                </a:solidFill>
                <a:latin typeface="Rockwell"/>
              </a:rPr>
              <a:t> </a:t>
            </a:r>
          </a:p>
          <a:p>
            <a:pPr lvl="2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spc="-1" dirty="0">
                <a:solidFill>
                  <a:srgbClr val="000000"/>
                </a:solidFill>
                <a:latin typeface="Rockwell"/>
              </a:rPr>
              <a:t>Use command to start the image     </a:t>
            </a:r>
            <a:r>
              <a:rPr lang="en-US" sz="1200" spc="-1" dirty="0">
                <a:solidFill>
                  <a:srgbClr val="000000"/>
                </a:solidFill>
                <a:latin typeface="Rockwell"/>
                <a:sym typeface="Wingdings" pitchFamily="2" charset="2"/>
              </a:rPr>
              <a:t> 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nginx  -g  daemon off;</a:t>
            </a:r>
            <a:endParaRPr lang="en-US" sz="1200" b="1" strike="noStrike" spc="-1" dirty="0">
              <a:solidFill>
                <a:schemeClr val="accent4"/>
              </a:solidFill>
              <a:latin typeface="Rockwell"/>
            </a:endParaRP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Tag image with </a:t>
            </a:r>
            <a:r>
              <a:rPr lang="en-US" sz="1400" b="1" strike="noStrike" spc="-1" dirty="0">
                <a:solidFill>
                  <a:schemeClr val="accent4"/>
                </a:solidFill>
                <a:latin typeface="Rockwell"/>
              </a:rPr>
              <a:t>nginx9090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Image run container in background with name nginx-container-9090 and can listen from outside on port 8080</a:t>
            </a:r>
            <a:endParaRPr lang="en-US" sz="1400" b="1" strike="noStrike" spc="-1" dirty="0">
              <a:solidFill>
                <a:schemeClr val="accent4"/>
              </a:solidFill>
              <a:latin typeface="Rockwell"/>
            </a:endParaRP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b="1" strike="noStrike" spc="-1" dirty="0">
              <a:solidFill>
                <a:schemeClr val="accent4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368042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6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296" name="Freeform 5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cxn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" name="Freeform 6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cxn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Freeform 7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cxn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Freeform 8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cxn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Freeform 9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cxn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Freeform 10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cxn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2" name="Freeform 11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cxn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Freeform 12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cxn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Freeform 13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cxn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Freeform 14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cxn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Freeform 15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cxn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>
              <a:solidFill>
                <a:srgbClr val="000000">
                  <a:alpha val="20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Freeform 16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cxn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>
              <a:solidFill>
                <a:srgbClr val="000000">
                  <a:alpha val="20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8" name="Freeform 17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cxn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9" name="Freeform 18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cxn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0" name="Freeform 19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cxn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1" name="Freeform 20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cxn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2" name="Freeform 21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cxn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Freeform 22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cxn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4" name="Freeform 23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cxn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15" name="Group 27"/>
          <p:cNvGrpSpPr/>
          <p:nvPr/>
        </p:nvGrpSpPr>
        <p:grpSpPr>
          <a:xfrm>
            <a:off x="1669320" y="1186560"/>
            <a:ext cx="8848080" cy="4477680"/>
            <a:chOff x="1669320" y="1186560"/>
            <a:chExt cx="8848080" cy="4477680"/>
          </a:xfrm>
        </p:grpSpPr>
        <p:sp>
          <p:nvSpPr>
            <p:cNvPr id="316" name="Rectangle 28"/>
            <p:cNvSpPr/>
            <p:nvPr/>
          </p:nvSpPr>
          <p:spPr>
            <a:xfrm>
              <a:off x="1674000" y="1186560"/>
              <a:ext cx="8843400" cy="715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7" name="Isosceles Triangle 29"/>
            <p:cNvSpPr/>
            <p:nvPr/>
          </p:nvSpPr>
          <p:spPr>
            <a:xfrm rot="10800000">
              <a:off x="5892840" y="5313600"/>
              <a:ext cx="406800" cy="3506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8" name="Rectangle 30"/>
            <p:cNvSpPr/>
            <p:nvPr/>
          </p:nvSpPr>
          <p:spPr>
            <a:xfrm>
              <a:off x="1669320" y="1991160"/>
              <a:ext cx="8845200" cy="3321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9" name="Rectangle 32"/>
          <p:cNvSpPr/>
          <p:nvPr/>
        </p:nvSpPr>
        <p:spPr>
          <a:xfrm>
            <a:off x="0" y="0"/>
            <a:ext cx="12192840" cy="686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0" name="Group 34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321" name="Freeform 5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cxn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Freeform 6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cxn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Freeform 7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cxn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Freeform 8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cxn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Freeform 9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cxn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Freeform 10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cxn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Freeform 11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cxn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Freeform 12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cxn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Freeform 13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cxn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Freeform 14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cxn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Freeform 15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cxn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Freeform 16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cxn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Freeform 17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cxn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Freeform 18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cxn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Freeform 19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cxn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Freeform 20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cxn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Freeform 21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cxn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Freeform 22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cxn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Freeform 23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cxn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40" name="Freeform: Shape 55"/>
          <p:cNvSpPr/>
          <p:nvPr/>
        </p:nvSpPr>
        <p:spPr>
          <a:xfrm>
            <a:off x="0" y="0"/>
            <a:ext cx="12191760" cy="5058720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1756080" y="1286280"/>
            <a:ext cx="8679600" cy="317088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0" anchor="ctr">
            <a:normAutofit/>
          </a:bodyPr>
          <a:lstStyle/>
          <a:p>
            <a:pPr algn="ctr">
              <a:lnSpc>
                <a:spcPct val="80000"/>
              </a:lnSpc>
              <a:buNone/>
            </a:pPr>
            <a:r>
              <a:rPr lang="en-US" sz="6000" b="0" strike="noStrike" spc="-151">
                <a:solidFill>
                  <a:srgbClr val="000000"/>
                </a:solidFill>
                <a:latin typeface="Calibri Light"/>
              </a:rPr>
              <a:t>Docker Images</a:t>
            </a:r>
            <a:endParaRPr lang="en-US" sz="6000" b="0" strike="noStrike" spc="-1">
              <a:solidFill>
                <a:srgbClr val="000000"/>
              </a:solidFill>
              <a:latin typeface="Rockwel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4F69F-7E88-566B-DFCC-C28E7DBE6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8480" cy="69235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E9F4E4-20B5-C133-4889-D251B4F2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920" y="6237450"/>
            <a:ext cx="22860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Rectangle 7"/>
          <p:cNvSpPr/>
          <p:nvPr/>
        </p:nvSpPr>
        <p:spPr>
          <a:xfrm>
            <a:off x="0" y="0"/>
            <a:ext cx="12191760" cy="6868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2" name="Group 9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553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74" name="Rectangle 32"/>
          <p:cNvSpPr/>
          <p:nvPr/>
        </p:nvSpPr>
        <p:spPr>
          <a:xfrm>
            <a:off x="1923840" y="0"/>
            <a:ext cx="10267920" cy="68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1934100" y="808200"/>
            <a:ext cx="6230520" cy="12301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t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600" b="1" spc="-1" dirty="0">
                <a:solidFill>
                  <a:schemeClr val="accent4"/>
                </a:solidFill>
                <a:latin typeface="Rockwell"/>
              </a:rPr>
              <a:t>nginx-9090.conf</a:t>
            </a:r>
            <a:endParaRPr lang="en-US" sz="3600" b="0" strike="noStrike" spc="-1" dirty="0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76" name="Isosceles Triangle 34"/>
          <p:cNvSpPr/>
          <p:nvPr/>
        </p:nvSpPr>
        <p:spPr>
          <a:xfrm rot="5400000">
            <a:off x="1798200" y="954720"/>
            <a:ext cx="300240" cy="25884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2248723" y="1777680"/>
            <a:ext cx="7955280" cy="4272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B7A62E-BA61-C5F3-3027-DCD2B5132C72}"/>
              </a:ext>
            </a:extLst>
          </p:cNvPr>
          <p:cNvSpPr txBox="1"/>
          <p:nvPr/>
        </p:nvSpPr>
        <p:spPr>
          <a:xfrm>
            <a:off x="2060404" y="1743143"/>
            <a:ext cx="3504971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EG" sz="1400" dirty="0">
                <a:solidFill>
                  <a:schemeClr val="bg1"/>
                </a:solidFill>
              </a:rPr>
              <a:t>server {</a:t>
            </a:r>
          </a:p>
          <a:p>
            <a:r>
              <a:rPr lang="en-EG" sz="1400" dirty="0">
                <a:solidFill>
                  <a:schemeClr val="bg1"/>
                </a:solidFill>
              </a:rPr>
              <a:t>	listen 9090;</a:t>
            </a:r>
          </a:p>
          <a:p>
            <a:endParaRPr lang="en-EG" sz="1400" dirty="0">
              <a:solidFill>
                <a:schemeClr val="bg1"/>
              </a:solidFill>
            </a:endParaRPr>
          </a:p>
          <a:p>
            <a:r>
              <a:rPr lang="en-EG" sz="1400" dirty="0">
                <a:solidFill>
                  <a:schemeClr val="bg1"/>
                </a:solidFill>
              </a:rPr>
              <a:t>	server_name example.com;</a:t>
            </a:r>
          </a:p>
          <a:p>
            <a:r>
              <a:rPr lang="en-EG" sz="1400" dirty="0">
                <a:solidFill>
                  <a:schemeClr val="bg1"/>
                </a:solidFill>
              </a:rPr>
              <a:t>	index index.html;</a:t>
            </a:r>
          </a:p>
          <a:p>
            <a:endParaRPr lang="en-EG" sz="1400" dirty="0">
              <a:solidFill>
                <a:schemeClr val="bg1"/>
              </a:solidFill>
            </a:endParaRPr>
          </a:p>
          <a:p>
            <a:r>
              <a:rPr lang="en-EG" sz="1400" dirty="0">
                <a:solidFill>
                  <a:schemeClr val="bg1"/>
                </a:solidFill>
              </a:rPr>
              <a:t>	location / {</a:t>
            </a:r>
          </a:p>
          <a:p>
            <a:r>
              <a:rPr lang="en-EG" sz="1400" dirty="0">
                <a:solidFill>
                  <a:schemeClr val="bg1"/>
                </a:solidFill>
              </a:rPr>
              <a:t>	   root /data;</a:t>
            </a:r>
          </a:p>
          <a:p>
            <a:r>
              <a:rPr lang="en-EG" sz="1400" dirty="0">
                <a:solidFill>
                  <a:schemeClr val="bg1"/>
                </a:solidFill>
              </a:rPr>
              <a:t>	}</a:t>
            </a:r>
          </a:p>
          <a:p>
            <a:r>
              <a:rPr lang="en-EG" sz="1400" dirty="0">
                <a:solidFill>
                  <a:schemeClr val="bg1"/>
                </a:solidFill>
              </a:rPr>
              <a:t>}</a:t>
            </a:r>
          </a:p>
          <a:p>
            <a:endParaRPr lang="en-EG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F5F3F-1DAE-C8B0-5284-C96F33658067}"/>
              </a:ext>
            </a:extLst>
          </p:cNvPr>
          <p:cNvSpPr txBox="1"/>
          <p:nvPr/>
        </p:nvSpPr>
        <p:spPr>
          <a:xfrm>
            <a:off x="7536305" y="3231907"/>
            <a:ext cx="3504971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EG" sz="1400" dirty="0">
                <a:solidFill>
                  <a:schemeClr val="bg1"/>
                </a:solidFill>
              </a:rPr>
              <a:t>&lt;p&gt; Hello , ITI heroes . </a:t>
            </a:r>
            <a:r>
              <a:rPr lang="en-US" sz="1400" dirty="0">
                <a:solidFill>
                  <a:schemeClr val="bg1"/>
                </a:solidFill>
              </a:rPr>
              <a:t>T</a:t>
            </a:r>
            <a:r>
              <a:rPr lang="en-EG" sz="1400" dirty="0">
                <a:solidFill>
                  <a:schemeClr val="bg1"/>
                </a:solidFill>
              </a:rPr>
              <a:t>his nginx listen on port 9090 &lt;/p&gt;</a:t>
            </a: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FAAAF9E3-560A-5C74-5461-441D8D862726}"/>
              </a:ext>
            </a:extLst>
          </p:cNvPr>
          <p:cNvSpPr txBox="1">
            <a:spLocks/>
          </p:cNvSpPr>
          <p:nvPr/>
        </p:nvSpPr>
        <p:spPr>
          <a:xfrm>
            <a:off x="6946705" y="2143858"/>
            <a:ext cx="6230520" cy="12301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en-US" sz="3600" b="1" spc="-1" dirty="0" err="1">
                <a:solidFill>
                  <a:schemeClr val="accent4"/>
                </a:solidFill>
                <a:latin typeface="Rockwell"/>
              </a:rPr>
              <a:t>Index.html</a:t>
            </a:r>
            <a:endParaRPr lang="en-US" sz="3600" spc="-1" dirty="0">
              <a:solidFill>
                <a:srgbClr val="000000"/>
              </a:solidFill>
              <a:latin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2651005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Rectangle 7"/>
          <p:cNvSpPr/>
          <p:nvPr/>
        </p:nvSpPr>
        <p:spPr>
          <a:xfrm>
            <a:off x="0" y="0"/>
            <a:ext cx="12191760" cy="6868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2" name="Group 9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553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74" name="Rectangle 32"/>
          <p:cNvSpPr/>
          <p:nvPr/>
        </p:nvSpPr>
        <p:spPr>
          <a:xfrm>
            <a:off x="1909680" y="-25560"/>
            <a:ext cx="10267920" cy="68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EG" dirty="0"/>
          </a:p>
        </p:txBody>
      </p:sp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2441218" y="454454"/>
            <a:ext cx="6230520" cy="12301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t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Rockwell"/>
              </a:rPr>
              <a:t>Cat </a:t>
            </a:r>
            <a:r>
              <a:rPr lang="en-US" sz="1800" b="1" strike="noStrike" spc="-1" dirty="0">
                <a:solidFill>
                  <a:schemeClr val="accent4"/>
                </a:solidFill>
                <a:latin typeface="Rockwell"/>
              </a:rPr>
              <a:t>Dockerfile9090</a:t>
            </a:r>
            <a:endParaRPr lang="en-US" sz="1800" b="0" strike="noStrike" spc="-1" dirty="0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76" name="Isosceles Triangle 34"/>
          <p:cNvSpPr/>
          <p:nvPr/>
        </p:nvSpPr>
        <p:spPr>
          <a:xfrm rot="5400000">
            <a:off x="1798200" y="954720"/>
            <a:ext cx="300240" cy="25884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2615580" y="1069514"/>
            <a:ext cx="4224240" cy="30070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txBody>
          <a:bodyPr anchor="t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None/>
            </a:pP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FROM alpine</a:t>
            </a:r>
          </a:p>
          <a:p>
            <a:pPr marL="0" indent="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None/>
            </a:pP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RUN </a:t>
            </a:r>
            <a:r>
              <a:rPr lang="en-US" sz="1400" b="0" strike="noStrike" spc="-1" dirty="0" err="1">
                <a:solidFill>
                  <a:schemeClr val="bg1"/>
                </a:solidFill>
                <a:latin typeface="Rockwell"/>
              </a:rPr>
              <a:t>apk</a:t>
            </a: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 update &amp;&amp; </a:t>
            </a:r>
            <a:r>
              <a:rPr lang="en-US" sz="1400" b="0" strike="noStrike" spc="-1" dirty="0" err="1">
                <a:solidFill>
                  <a:schemeClr val="bg1"/>
                </a:solidFill>
                <a:latin typeface="Rockwell"/>
              </a:rPr>
              <a:t>apk</a:t>
            </a: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 add nginx</a:t>
            </a:r>
          </a:p>
          <a:p>
            <a:pPr marL="0" indent="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None/>
            </a:pP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WORKDIR /data</a:t>
            </a:r>
          </a:p>
          <a:p>
            <a:pPr marL="0" indent="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None/>
            </a:pP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ADD </a:t>
            </a:r>
            <a:r>
              <a:rPr lang="en-US" sz="1400" b="1" spc="-1" dirty="0" err="1">
                <a:solidFill>
                  <a:schemeClr val="bg1"/>
                </a:solidFill>
                <a:latin typeface="Rockwell"/>
              </a:rPr>
              <a:t>index.html.tar.gz</a:t>
            </a:r>
            <a:r>
              <a:rPr lang="en-US" sz="1400" b="1" spc="-1" dirty="0">
                <a:solidFill>
                  <a:schemeClr val="bg1"/>
                </a:solidFill>
                <a:latin typeface="Rockwell"/>
              </a:rPr>
              <a:t> </a:t>
            </a: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/data</a:t>
            </a:r>
          </a:p>
          <a:p>
            <a:pPr marL="0" indent="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None/>
            </a:pP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COPY nginx-9090.conf  /</a:t>
            </a:r>
            <a:r>
              <a:rPr lang="en-US" sz="1400" b="0" strike="noStrike" spc="-1" dirty="0" err="1">
                <a:solidFill>
                  <a:schemeClr val="bg1"/>
                </a:solidFill>
                <a:latin typeface="Rockwell"/>
              </a:rPr>
              <a:t>etc</a:t>
            </a: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/nginx/</a:t>
            </a:r>
            <a:r>
              <a:rPr lang="en-US" sz="1400" b="0" strike="noStrike" spc="-1" dirty="0" err="1">
                <a:solidFill>
                  <a:schemeClr val="bg1"/>
                </a:solidFill>
                <a:latin typeface="Rockwell"/>
              </a:rPr>
              <a:t>http.d</a:t>
            </a: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/</a:t>
            </a:r>
          </a:p>
          <a:p>
            <a:pPr marL="0" indent="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None/>
            </a:pP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EXPOSE 9090</a:t>
            </a:r>
          </a:p>
          <a:p>
            <a:pPr marL="0" indent="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None/>
            </a:pP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CMD ["nginx", "-g", "daemon off;"]</a:t>
            </a: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841F763C-086E-A893-10FB-72AF56152118}"/>
              </a:ext>
            </a:extLst>
          </p:cNvPr>
          <p:cNvSpPr txBox="1">
            <a:spLocks/>
          </p:cNvSpPr>
          <p:nvPr/>
        </p:nvSpPr>
        <p:spPr>
          <a:xfrm>
            <a:off x="2108070" y="4507693"/>
            <a:ext cx="10056420" cy="875387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$ tar -</a:t>
            </a:r>
            <a:r>
              <a:rPr lang="en-US" sz="14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czvf</a:t>
            </a:r>
            <a:r>
              <a:rPr lang="en-US" sz="14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index.html.tar.gz</a:t>
            </a:r>
            <a:r>
              <a:rPr lang="en-US" sz="14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index.html</a:t>
            </a:r>
            <a:endParaRPr lang="en-US" sz="14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$ docker build -t nginx9090 -f Dockerfile.9090 </a:t>
            </a:r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$ docker run -d -p 8080:9090 --name nginx-container nginx9090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304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A3756-FC48-4876-2BFD-721B02EFF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94F95-1578-2B21-6279-F42E676427CF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65C25-6379-9DD2-C04F-01DE6D983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A837F1-463D-072E-AB8C-9BB13C459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6114140"/>
            <a:ext cx="2286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13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2FD9-AC12-90E3-C84A-F431B1699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2248B-E5B6-5E47-3D5C-F24839211932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C401A-63BC-0DB6-53D3-6A6385BA1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189A34-9E9D-4BB3-1A11-1C4585177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50" y="6475330"/>
            <a:ext cx="2109849" cy="38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96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Rectangle 7"/>
          <p:cNvSpPr/>
          <p:nvPr/>
        </p:nvSpPr>
        <p:spPr>
          <a:xfrm>
            <a:off x="0" y="0"/>
            <a:ext cx="12191760" cy="6868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2" name="Group 9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553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74" name="Rectangle 32"/>
          <p:cNvSpPr/>
          <p:nvPr/>
        </p:nvSpPr>
        <p:spPr>
          <a:xfrm>
            <a:off x="1923840" y="0"/>
            <a:ext cx="10267920" cy="68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2880360" y="841320"/>
            <a:ext cx="6230520" cy="12301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t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600" b="0" strike="noStrike" spc="-151" dirty="0">
                <a:solidFill>
                  <a:srgbClr val="F81B02"/>
                </a:solidFill>
                <a:latin typeface="Calibri Light"/>
              </a:rPr>
              <a:t>Install Docker-compose</a:t>
            </a:r>
            <a:endParaRPr lang="en-US" sz="3600" b="0" strike="noStrike" spc="-1" dirty="0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76" name="Isosceles Triangle 34"/>
          <p:cNvSpPr/>
          <p:nvPr/>
        </p:nvSpPr>
        <p:spPr>
          <a:xfrm rot="5400000">
            <a:off x="1798200" y="954720"/>
            <a:ext cx="300240" cy="25884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2868120" y="1779480"/>
            <a:ext cx="7955280" cy="4272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Go to link 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hlinkClick r:id="rId2"/>
              </a:rPr>
              <a:t>https://docs.docker.com/compose/install/linux/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Install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</a:rPr>
              <a:t>dockercompose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1964296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987D6-D599-9702-4B3D-CE4DE9DC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7BAA2-830B-2621-07B2-77433A6AA4F7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55832-D3D8-B960-CE92-EB52552F3E1B}"/>
              </a:ext>
            </a:extLst>
          </p:cNvPr>
          <p:cNvSpPr txBox="1"/>
          <p:nvPr/>
        </p:nvSpPr>
        <p:spPr>
          <a:xfrm>
            <a:off x="7422078" y="0"/>
            <a:ext cx="47699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/>
              <a:t>This is an example of creating 2 containers </a:t>
            </a:r>
          </a:p>
          <a:p>
            <a:endParaRPr lang="en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EG" dirty="0"/>
              <a:t>irst container is webserver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EG" dirty="0"/>
              <a:t>tart nginx server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EG" dirty="0"/>
              <a:t>econd container is Mysqldb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EG" dirty="0"/>
              <a:t>un mysql db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EG" dirty="0"/>
              <a:t>o build use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G" dirty="0"/>
              <a:t>$docker compose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690FF-BD7C-674A-53FD-83AB02419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2" y="373979"/>
            <a:ext cx="4959534" cy="60846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3A811B-AE23-5C21-7C2E-6F17AA16F0B0}"/>
              </a:ext>
            </a:extLst>
          </p:cNvPr>
          <p:cNvSpPr txBox="1"/>
          <p:nvPr/>
        </p:nvSpPr>
        <p:spPr>
          <a:xfrm>
            <a:off x="324592" y="30007"/>
            <a:ext cx="34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EG" dirty="0"/>
              <a:t>ocker-compose.yml</a:t>
            </a:r>
          </a:p>
        </p:txBody>
      </p:sp>
    </p:spTree>
    <p:extLst>
      <p:ext uri="{BB962C8B-B14F-4D97-AF65-F5344CB8AC3E}">
        <p14:creationId xmlns:p14="http://schemas.microsoft.com/office/powerpoint/2010/main" val="2895898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roup 6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579" name="Freeform 5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cxn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Freeform 6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cxn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1" name="Freeform 7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cxn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2" name="Freeform 8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cxn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Freeform 9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cxn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Freeform 10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cxn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Freeform 11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cxn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Freeform 12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cxn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Freeform 13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cxn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Freeform 14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cxn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Freeform 15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cxn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>
              <a:solidFill>
                <a:srgbClr val="000000">
                  <a:alpha val="20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Freeform 16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cxn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>
              <a:solidFill>
                <a:srgbClr val="000000">
                  <a:alpha val="20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Freeform 17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cxn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Freeform 18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cxn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Freeform 19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cxn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Freeform 20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cxn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Freeform 21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cxn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Freeform 22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cxn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Freeform 23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cxn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98" name="Group 27"/>
          <p:cNvGrpSpPr/>
          <p:nvPr/>
        </p:nvGrpSpPr>
        <p:grpSpPr>
          <a:xfrm>
            <a:off x="1669320" y="1186560"/>
            <a:ext cx="8848080" cy="4477680"/>
            <a:chOff x="1669320" y="1186560"/>
            <a:chExt cx="8848080" cy="4477680"/>
          </a:xfrm>
        </p:grpSpPr>
        <p:sp>
          <p:nvSpPr>
            <p:cNvPr id="599" name="Rectangle 28"/>
            <p:cNvSpPr/>
            <p:nvPr/>
          </p:nvSpPr>
          <p:spPr>
            <a:xfrm>
              <a:off x="1674000" y="1186560"/>
              <a:ext cx="8843400" cy="715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0" name="Isosceles Triangle 29"/>
            <p:cNvSpPr/>
            <p:nvPr/>
          </p:nvSpPr>
          <p:spPr>
            <a:xfrm rot="10800000">
              <a:off x="5892840" y="5313600"/>
              <a:ext cx="406800" cy="3506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1" name="Rectangle 30"/>
            <p:cNvSpPr/>
            <p:nvPr/>
          </p:nvSpPr>
          <p:spPr>
            <a:xfrm>
              <a:off x="1669320" y="1991160"/>
              <a:ext cx="8845200" cy="3321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02" name="Rectangle 32"/>
          <p:cNvSpPr/>
          <p:nvPr/>
        </p:nvSpPr>
        <p:spPr>
          <a:xfrm>
            <a:off x="0" y="0"/>
            <a:ext cx="12192840" cy="686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03" name="Group 34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604" name="Freeform 5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cxn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Freeform 6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cxn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Freeform 7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cxn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Freeform 8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cxn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Freeform 9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cxn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9" name="Freeform 10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cxn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0" name="Freeform 11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cxn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Freeform 12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cxn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Freeform 13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cxn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Freeform 14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cxn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Freeform 15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cxn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Freeform 16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cxn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Freeform 17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cxn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Freeform 18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cxn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Freeform 19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cxn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Freeform 20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cxn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Freeform 21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cxn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1" name="Freeform 22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cxn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2" name="Freeform 23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cxn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23" name="Freeform: Shape 55"/>
          <p:cNvSpPr/>
          <p:nvPr/>
        </p:nvSpPr>
        <p:spPr>
          <a:xfrm>
            <a:off x="0" y="0"/>
            <a:ext cx="12191760" cy="5058720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1756080" y="1286280"/>
            <a:ext cx="8679600" cy="317088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0" anchor="ctr">
            <a:normAutofit/>
          </a:bodyPr>
          <a:lstStyle/>
          <a:p>
            <a:pPr algn="ctr">
              <a:lnSpc>
                <a:spcPct val="80000"/>
              </a:lnSpc>
              <a:buNone/>
            </a:pPr>
            <a:r>
              <a:rPr lang="en-US" sz="6000" b="0" strike="noStrike" spc="-151" dirty="0">
                <a:solidFill>
                  <a:srgbClr val="000000"/>
                </a:solidFill>
                <a:latin typeface="Calibri Light"/>
              </a:rPr>
              <a:t>Thank You</a:t>
            </a:r>
            <a:endParaRPr lang="en-US" sz="6000" b="0" strike="noStrike" spc="-1" dirty="0">
              <a:solidFill>
                <a:srgbClr val="000000"/>
              </a:solidFill>
              <a:latin typeface="Rockwel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DAF080-D7B8-C624-66C6-1C0C20374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880" cy="6855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36F8C9-FB7C-C98E-FC86-F80084CE1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6470400"/>
            <a:ext cx="22860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E26E5-D9C8-5B1B-4C1B-11F1F7276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78791-B758-6BA7-03B2-4CD5BF4E0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C1E90B-D60B-055D-D055-41B3B0280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6438900"/>
            <a:ext cx="2286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8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 9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43" name="Group 1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344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000000">
                  <a:alpha val="10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905040" y="795600"/>
            <a:ext cx="10488240" cy="11905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ctr">
            <a:normAutofit/>
          </a:bodyPr>
          <a:lstStyle/>
          <a:p>
            <a:pPr algn="ctr">
              <a:lnSpc>
                <a:spcPct val="85000"/>
              </a:lnSpc>
              <a:buNone/>
            </a:pPr>
            <a:r>
              <a:rPr lang="en-US" sz="4000" b="0" strike="noStrike" spc="-151" dirty="0">
                <a:solidFill>
                  <a:srgbClr val="454545"/>
                </a:solidFill>
                <a:latin typeface="Calibri Light"/>
              </a:rPr>
              <a:t>Custom Images</a:t>
            </a:r>
            <a:endParaRPr lang="en-US" sz="4000" b="0" strike="noStrike" spc="-1" dirty="0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66" name="Rectangle 34"/>
          <p:cNvSpPr/>
          <p:nvPr/>
        </p:nvSpPr>
        <p:spPr>
          <a:xfrm>
            <a:off x="937080" y="2250360"/>
            <a:ext cx="4959000" cy="367776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7" name="Graphic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1" t="-5559" r="38795" b="5712"/>
          <a:stretch/>
        </p:blipFill>
        <p:spPr>
          <a:xfrm>
            <a:off x="2210816" y="2165625"/>
            <a:ext cx="2106609" cy="3528855"/>
          </a:xfrm>
          <a:prstGeom prst="rect">
            <a:avLst/>
          </a:prstGeom>
          <a:ln w="12700">
            <a:noFill/>
          </a:ln>
        </p:spPr>
      </p:pic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5927400" y="2228760"/>
            <a:ext cx="5482080" cy="369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Rockwell"/>
              </a:rPr>
              <a:t>To create our own image, we can do one of the following: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Create a container from your desired image, add and edit</a:t>
            </a:r>
          </a:p>
          <a:p>
            <a:pPr marL="1143000" lvl="2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whatever you want then commit all these changes to an image.</a:t>
            </a:r>
          </a:p>
          <a:p>
            <a:pPr marL="1143000" lvl="2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docker commit CONTAINER_ID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</a:rPr>
              <a:t>new_image_name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Use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Rockwell"/>
              </a:rPr>
              <a:t>Dockerfile</a:t>
            </a:r>
            <a:endParaRPr lang="en-US" sz="1600" b="0" strike="noStrike" spc="-1" dirty="0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7"/>
          <p:cNvSpPr/>
          <p:nvPr/>
        </p:nvSpPr>
        <p:spPr>
          <a:xfrm>
            <a:off x="0" y="40500"/>
            <a:ext cx="1219176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EG" dirty="0"/>
          </a:p>
        </p:txBody>
      </p:sp>
      <p:grpSp>
        <p:nvGrpSpPr>
          <p:cNvPr id="370" name="Group 9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371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3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4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5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92" name="Rectangle 32"/>
          <p:cNvSpPr/>
          <p:nvPr/>
        </p:nvSpPr>
        <p:spPr>
          <a:xfrm>
            <a:off x="0" y="0"/>
            <a:ext cx="12191760" cy="578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45480" y="960120"/>
            <a:ext cx="4061160" cy="417096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ctr">
            <a:normAutofit/>
          </a:bodyPr>
          <a:lstStyle/>
          <a:p>
            <a:pPr algn="r">
              <a:lnSpc>
                <a:spcPct val="85000"/>
              </a:lnSpc>
              <a:buNone/>
            </a:pPr>
            <a:r>
              <a:rPr lang="en-EG" sz="4400" b="0" strike="noStrike" spc="-151">
                <a:solidFill>
                  <a:srgbClr val="000000"/>
                </a:solidFill>
                <a:latin typeface="Calibri Light"/>
              </a:rPr>
              <a:t>Dockerfile</a:t>
            </a:r>
            <a:endParaRPr lang="en-US" sz="44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94" name="Straight Connector 34"/>
          <p:cNvSpPr/>
          <p:nvPr/>
        </p:nvSpPr>
        <p:spPr>
          <a:xfrm>
            <a:off x="4752000" y="1199880"/>
            <a:ext cx="360" cy="3544200"/>
          </a:xfrm>
          <a:prstGeom prst="line">
            <a:avLst/>
          </a:prstGeom>
          <a:ln w="12700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EG" dirty="0"/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4983120" y="960120"/>
            <a:ext cx="6421680" cy="4170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000000"/>
                </a:solidFill>
                <a:latin typeface="Rockwell"/>
              </a:rPr>
              <a:t>Dockerfiles</a:t>
            </a:r>
            <a:r>
              <a:rPr lang="en-US" sz="1800" b="0" strike="noStrike" spc="-1" dirty="0">
                <a:solidFill>
                  <a:srgbClr val="000000"/>
                </a:solidFill>
                <a:latin typeface="Rockwell"/>
              </a:rPr>
              <a:t> are instructions. They contains all commands used to build an image.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Rockwell"/>
              </a:rPr>
              <a:t>Each represents a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Rockwell"/>
              </a:rPr>
              <a:t>Dockerfile</a:t>
            </a:r>
            <a:r>
              <a:rPr lang="en-US" sz="1800" b="0" strike="noStrike" spc="-1" dirty="0">
                <a:solidFill>
                  <a:srgbClr val="000000"/>
                </a:solidFill>
                <a:latin typeface="Rockwell"/>
              </a:rPr>
              <a:t> instruction.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Rockwell"/>
              </a:rPr>
              <a:t>Each layer is a result of the changes from the previous layer.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515B-A431-B9D2-5605-B98AFF2A9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A3C08-66B1-E533-F0C2-0AE07E7791E4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4C39F-755D-FCDB-58E9-9A51513FB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" y="23750"/>
            <a:ext cx="12192000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E444-D0C3-C725-3152-7953E2B2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50" y="6475330"/>
            <a:ext cx="2109849" cy="382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337DF5-B2BA-F36D-CA6B-9C4C41BCCA79}"/>
              </a:ext>
            </a:extLst>
          </p:cNvPr>
          <p:cNvSpPr txBox="1"/>
          <p:nvPr/>
        </p:nvSpPr>
        <p:spPr>
          <a:xfrm>
            <a:off x="6198920" y="5201393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2904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379F-E7EA-1729-82E7-AA7B0E5C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96E62-39F4-1516-DDBD-2DA9FEA953FE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0934A-EF83-9A9C-11C3-858987F1F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3DBAEE-4AD1-65DD-4F88-9E91017A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50" y="6475330"/>
            <a:ext cx="2109849" cy="38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97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FB7D-4A4B-6170-F1C2-900BF34E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CB6C0-5E28-ADE4-9C5A-32761A86C3DC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AA138-22DE-A36D-27E0-8A7A97495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E51C20-7126-8916-8044-A86E0DB03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50" y="6475330"/>
            <a:ext cx="2109849" cy="38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79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447037" cy="70014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693718-CC6E-1EBA-6A6E-134DD5E8F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540" y="6721434"/>
            <a:ext cx="1830496" cy="28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26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11271</TotalTime>
  <Words>1301</Words>
  <Application>Microsoft Macintosh PowerPoint</Application>
  <PresentationFormat>Widescreen</PresentationFormat>
  <Paragraphs>159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Arial</vt:lpstr>
      <vt:lpstr>Avenir Book</vt:lpstr>
      <vt:lpstr>Calibri</vt:lpstr>
      <vt:lpstr>Calibri Light</vt:lpstr>
      <vt:lpstr>Menlo</vt:lpstr>
      <vt:lpstr>Rockwell</vt:lpstr>
      <vt:lpstr>Symbol</vt:lpstr>
      <vt:lpstr>Times New Roman</vt:lpstr>
      <vt:lpstr>Wingdings</vt:lpstr>
      <vt:lpstr>Office Theme</vt:lpstr>
      <vt:lpstr>Office Theme</vt:lpstr>
      <vt:lpstr>Office Theme</vt:lpstr>
      <vt:lpstr>Atlas</vt:lpstr>
      <vt:lpstr>PowerPoint Presentation</vt:lpstr>
      <vt:lpstr>PowerPoint Presentation</vt:lpstr>
      <vt:lpstr>Docker Images</vt:lpstr>
      <vt:lpstr>Custom Images</vt:lpstr>
      <vt:lpstr>Dockerfile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Dockerfile instructions</vt:lpstr>
      <vt:lpstr>Dockerfile instructions</vt:lpstr>
      <vt:lpstr>To see image layers : </vt:lpstr>
      <vt:lpstr>PowerPoint Presentation</vt:lpstr>
      <vt:lpstr>PowerPoint Presentation</vt:lpstr>
      <vt:lpstr>PowerPoint Presentation</vt:lpstr>
      <vt:lpstr>ADD VS COPY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Networks</vt:lpstr>
      <vt:lpstr>Docker Networks</vt:lpstr>
      <vt:lpstr>Lab</vt:lpstr>
      <vt:lpstr>Lab</vt:lpstr>
      <vt:lpstr>Lab</vt:lpstr>
      <vt:lpstr>nginx-9090.conf</vt:lpstr>
      <vt:lpstr>Cat Dockerfile9090</vt:lpstr>
      <vt:lpstr>PowerPoint Presentation</vt:lpstr>
      <vt:lpstr>PowerPoint Presentation</vt:lpstr>
      <vt:lpstr>Install Docker-compose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Images</dc:title>
  <dc:subject/>
  <dc:creator>Morsy, AbdElRehim, Vodafone</dc:creator>
  <dc:description/>
  <cp:lastModifiedBy>Mohamed ElSabagh, Vodafone</cp:lastModifiedBy>
  <cp:revision>185</cp:revision>
  <dcterms:created xsi:type="dcterms:W3CDTF">2021-12-05T23:10:47Z</dcterms:created>
  <dcterms:modified xsi:type="dcterms:W3CDTF">2023-09-04T06:26:51Z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Atlas:8</vt:lpwstr>
  </property>
  <property fmtid="{D5CDD505-2E9C-101B-9397-08002B2CF9AE}" pid="3" name="ClassificationContentMarkingFooterText">
    <vt:lpwstr>C2 General</vt:lpwstr>
  </property>
  <property fmtid="{D5CDD505-2E9C-101B-9397-08002B2CF9AE}" pid="4" name="MSIP_Label_0359f705-2ba0-454b-9cfc-6ce5bcaac040_ActionId">
    <vt:lpwstr>6d7d31ec-a9bc-4702-a870-1d7bb8fe5eff</vt:lpwstr>
  </property>
  <property fmtid="{D5CDD505-2E9C-101B-9397-08002B2CF9AE}" pid="5" name="MSIP_Label_0359f705-2ba0-454b-9cfc-6ce5bcaac040_ContentBits">
    <vt:lpwstr>2</vt:lpwstr>
  </property>
  <property fmtid="{D5CDD505-2E9C-101B-9397-08002B2CF9AE}" pid="6" name="MSIP_Label_0359f705-2ba0-454b-9cfc-6ce5bcaac040_Enabled">
    <vt:lpwstr>true</vt:lpwstr>
  </property>
  <property fmtid="{D5CDD505-2E9C-101B-9397-08002B2CF9AE}" pid="7" name="MSIP_Label_0359f705-2ba0-454b-9cfc-6ce5bcaac040_Method">
    <vt:lpwstr>Standard</vt:lpwstr>
  </property>
  <property fmtid="{D5CDD505-2E9C-101B-9397-08002B2CF9AE}" pid="8" name="MSIP_Label_0359f705-2ba0-454b-9cfc-6ce5bcaac040_Name">
    <vt:lpwstr>0359f705-2ba0-454b-9cfc-6ce5bcaac040</vt:lpwstr>
  </property>
  <property fmtid="{D5CDD505-2E9C-101B-9397-08002B2CF9AE}" pid="9" name="MSIP_Label_0359f705-2ba0-454b-9cfc-6ce5bcaac040_SetDate">
    <vt:lpwstr>2021-12-05T23:10:47Z</vt:lpwstr>
  </property>
  <property fmtid="{D5CDD505-2E9C-101B-9397-08002B2CF9AE}" pid="10" name="MSIP_Label_0359f705-2ba0-454b-9cfc-6ce5bcaac040_SiteId">
    <vt:lpwstr>68283f3b-8487-4c86-adb3-a5228f18b893</vt:lpwstr>
  </property>
  <property fmtid="{D5CDD505-2E9C-101B-9397-08002B2CF9AE}" pid="11" name="PresentationFormat">
    <vt:lpwstr>Widescreen</vt:lpwstr>
  </property>
  <property fmtid="{D5CDD505-2E9C-101B-9397-08002B2CF9AE}" pid="12" name="Slides">
    <vt:i4>18</vt:i4>
  </property>
</Properties>
</file>